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.xml" ContentType="application/vnd.openxmlformats-officedocument.presentationml.tags+xml"/>
  <Override PartName="/ppt/notesSlides/notesSlide26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notesSlides/notesSlide27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91" r:id="rId2"/>
    <p:sldId id="556" r:id="rId3"/>
    <p:sldId id="572" r:id="rId4"/>
    <p:sldId id="562" r:id="rId5"/>
    <p:sldId id="496" r:id="rId6"/>
    <p:sldId id="518" r:id="rId7"/>
    <p:sldId id="573" r:id="rId8"/>
    <p:sldId id="515" r:id="rId9"/>
    <p:sldId id="632" r:id="rId10"/>
    <p:sldId id="574" r:id="rId11"/>
    <p:sldId id="561" r:id="rId12"/>
    <p:sldId id="543" r:id="rId13"/>
    <p:sldId id="545" r:id="rId14"/>
    <p:sldId id="579" r:id="rId15"/>
    <p:sldId id="611" r:id="rId16"/>
    <p:sldId id="618" r:id="rId17"/>
    <p:sldId id="619" r:id="rId18"/>
    <p:sldId id="582" r:id="rId19"/>
    <p:sldId id="620" r:id="rId20"/>
    <p:sldId id="622" r:id="rId21"/>
    <p:sldId id="623" r:id="rId22"/>
    <p:sldId id="628" r:id="rId23"/>
    <p:sldId id="583" r:id="rId24"/>
    <p:sldId id="584" r:id="rId25"/>
    <p:sldId id="587" r:id="rId26"/>
    <p:sldId id="599" r:id="rId27"/>
    <p:sldId id="558" r:id="rId28"/>
    <p:sldId id="571" r:id="rId29"/>
    <p:sldId id="633" r:id="rId30"/>
    <p:sldId id="590" r:id="rId31"/>
    <p:sldId id="591" r:id="rId32"/>
    <p:sldId id="568" r:id="rId33"/>
    <p:sldId id="600" r:id="rId34"/>
    <p:sldId id="592" r:id="rId35"/>
    <p:sldId id="569" r:id="rId36"/>
    <p:sldId id="601" r:id="rId37"/>
    <p:sldId id="594" r:id="rId38"/>
    <p:sldId id="559" r:id="rId39"/>
    <p:sldId id="551" r:id="rId40"/>
    <p:sldId id="552" r:id="rId41"/>
    <p:sldId id="560" r:id="rId42"/>
    <p:sldId id="598" r:id="rId43"/>
    <p:sldId id="508" r:id="rId4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0000"/>
    <a:srgbClr val="FFFF99"/>
    <a:srgbClr val="FCD380"/>
    <a:srgbClr val="CC0000"/>
    <a:srgbClr val="800000"/>
    <a:srgbClr val="FBFDB5"/>
    <a:srgbClr val="CC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8" autoAdjust="0"/>
    <p:restoredTop sz="94660" autoAdjust="0"/>
  </p:normalViewPr>
  <p:slideViewPr>
    <p:cSldViewPr>
      <p:cViewPr>
        <p:scale>
          <a:sx n="70" d="100"/>
          <a:sy n="70" d="100"/>
        </p:scale>
        <p:origin x="-132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duncan.AD\Documents\My%20Dropbox\Gregs%20files\JEP\Review\bubble02262013.xlsx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duncan.AD\Documents\My%20Dropbox\Gregs%20files\JEP\Review\bubble02262013.xlsx" TargetMode="External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duncan.AD\Documents\My%20Dropbox\Gregs%20files\JEP\Review\bubble02262013.xlsx" TargetMode="External"/><Relationship Id="rId2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00292397660819"/>
          <c:y val="0.0453917420770165"/>
          <c:w val="0.910964912280703"/>
          <c:h val="0.75989638422062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Kindergarten gap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1F497D"/>
              </a:solidFill>
            </a:ln>
          </c:spPr>
          <c:invertIfNegative val="0"/>
          <c:dLbls>
            <c:dLbl>
              <c:idx val="0"/>
              <c:layout>
                <c:manualLayout>
                  <c:x val="-0.00730994152046785"/>
                  <c:y val="-0.0104166666666667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+106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+53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584795321637427"/>
                  <c:y val="0.203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43859649122807"/>
                  <c:y val="0.210937705052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106.0</c:v>
                </c:pt>
                <c:pt idx="1">
                  <c:v>53.0</c:v>
                </c:pt>
                <c:pt idx="2">
                  <c:v>-27.0</c:v>
                </c:pt>
                <c:pt idx="3">
                  <c:v>-30.0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5th grade gap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ysClr val="windowText" lastClr="000000"/>
              </a:solidFill>
              <a:prstDash val="sysDash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 smtClean="0"/>
                      <a:t>+121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smtClean="0"/>
                      <a:t>+59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292397660818715"/>
                  <c:y val="0.2473958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213541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83682248"/>
        <c:axId val="2083679224"/>
      </c:barChart>
      <c:catAx>
        <c:axId val="208368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83679224"/>
        <c:crosses val="autoZero"/>
        <c:auto val="1"/>
        <c:lblAlgn val="ctr"/>
        <c:lblOffset val="100"/>
        <c:noMultiLvlLbl val="0"/>
      </c:catAx>
      <c:valAx>
        <c:axId val="2083679224"/>
        <c:scaling>
          <c:orientation val="minMax"/>
          <c:max val="150.0"/>
          <c:min val="-100.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5400000" vert="horz"/>
          <a:lstStyle/>
          <a:p>
            <a:pPr>
              <a:defRPr sz="200">
                <a:solidFill>
                  <a:srgbClr val="CC0000"/>
                </a:solidFill>
              </a:defRPr>
            </a:pPr>
            <a:endParaRPr lang="en-US"/>
          </a:p>
        </c:txPr>
        <c:crossAx val="2083682248"/>
        <c:crosses val="autoZero"/>
        <c:crossBetween val="between"/>
        <c:majorUnit val="500.0"/>
      </c:valAx>
      <c:spPr>
        <a:noFill/>
        <a:ln w="25383">
          <a:solidFill>
            <a:srgbClr val="FFFF66"/>
          </a:solidFill>
        </a:ln>
      </c:spPr>
    </c:plotArea>
    <c:legend>
      <c:legendPos val="b"/>
      <c:layout>
        <c:manualLayout>
          <c:xMode val="edge"/>
          <c:yMode val="edge"/>
          <c:x val="0.0345288253442004"/>
          <c:y val="0.851314686410468"/>
          <c:w val="0.947024220656629"/>
          <c:h val="0.133060484976692"/>
        </c:manualLayout>
      </c:layout>
      <c:overlay val="0"/>
      <c:txPr>
        <a:bodyPr/>
        <a:lstStyle/>
        <a:p>
          <a:pPr>
            <a:defRPr sz="28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>
          <a:solidFill>
            <a:srgbClr val="FFFF66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00292397660819"/>
          <c:y val="0.0453917420770165"/>
          <c:w val="0.910964912280703"/>
          <c:h val="0.75989638422062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Kindergarten gap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1F497D"/>
              </a:solidFill>
            </a:ln>
          </c:spPr>
          <c:invertIfNegative val="0"/>
          <c:dLbls>
            <c:dLbl>
              <c:idx val="0"/>
              <c:layout>
                <c:manualLayout>
                  <c:x val="-0.00730994152046785"/>
                  <c:y val="-0.0104166666666667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+106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+53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584795321637427"/>
                  <c:y val="0.203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43859649122807"/>
                  <c:y val="0.210937705052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106.0</c:v>
                </c:pt>
                <c:pt idx="1">
                  <c:v>53.0</c:v>
                </c:pt>
                <c:pt idx="2">
                  <c:v>-27.0</c:v>
                </c:pt>
                <c:pt idx="3">
                  <c:v>-30.0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5th grade gap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ysClr val="windowText" lastClr="000000"/>
              </a:solidFill>
              <a:prstDash val="sysDash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+121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+59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292397660818715"/>
                  <c:y val="0.2473958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213541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121.0</c:v>
                </c:pt>
                <c:pt idx="1">
                  <c:v>59.0</c:v>
                </c:pt>
                <c:pt idx="2">
                  <c:v>-42.0</c:v>
                </c:pt>
                <c:pt idx="3">
                  <c:v>-31.0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83555784"/>
        <c:axId val="2083552680"/>
      </c:barChart>
      <c:catAx>
        <c:axId val="208355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83552680"/>
        <c:crosses val="autoZero"/>
        <c:auto val="1"/>
        <c:lblAlgn val="ctr"/>
        <c:lblOffset val="100"/>
        <c:noMultiLvlLbl val="0"/>
      </c:catAx>
      <c:valAx>
        <c:axId val="2083552680"/>
        <c:scaling>
          <c:orientation val="minMax"/>
          <c:max val="150.0"/>
          <c:min val="-100.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5400000" vert="horz"/>
          <a:lstStyle/>
          <a:p>
            <a:pPr>
              <a:defRPr sz="200">
                <a:solidFill>
                  <a:srgbClr val="CC0000"/>
                </a:solidFill>
              </a:defRPr>
            </a:pPr>
            <a:endParaRPr lang="en-US"/>
          </a:p>
        </c:txPr>
        <c:crossAx val="2083555784"/>
        <c:crosses val="autoZero"/>
        <c:crossBetween val="between"/>
        <c:majorUnit val="500.0"/>
      </c:valAx>
      <c:spPr>
        <a:noFill/>
        <a:ln w="25383">
          <a:solidFill>
            <a:srgbClr val="FFFF66"/>
          </a:solidFill>
        </a:ln>
      </c:spPr>
    </c:plotArea>
    <c:legend>
      <c:legendPos val="b"/>
      <c:layout>
        <c:manualLayout>
          <c:xMode val="edge"/>
          <c:yMode val="edge"/>
          <c:x val="0.0345288253442004"/>
          <c:y val="0.851314686410468"/>
          <c:w val="0.947024220656629"/>
          <c:h val="0.133060484976692"/>
        </c:manualLayout>
      </c:layout>
      <c:overlay val="0"/>
      <c:txPr>
        <a:bodyPr/>
        <a:lstStyle/>
        <a:p>
          <a:pPr>
            <a:defRPr sz="28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>
          <a:solidFill>
            <a:srgbClr val="FFFF66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FFFF66"/>
                </a:solidFill>
              </a:rPr>
              <a:t>Average cognitive impact </a:t>
            </a:r>
            <a:r>
              <a:rPr lang="en-US" sz="2400" dirty="0">
                <a:solidFill>
                  <a:srgbClr val="FFFF66"/>
                </a:solidFill>
              </a:rPr>
              <a:t>at end of treatment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399481576555"/>
          <c:y val="0.130710768121109"/>
          <c:w val="0.824318217466098"/>
          <c:h val="0.845143507478049"/>
        </c:manualLayout>
      </c:layout>
      <c:bubbleChart>
        <c:varyColors val="0"/>
        <c:ser>
          <c:idx val="0"/>
          <c:order val="0"/>
          <c:tx>
            <c:v>Head Start</c:v>
          </c:tx>
          <c:spPr>
            <a:solidFill>
              <a:schemeClr val="accent1">
                <a:alpha val="5000"/>
              </a:schemeClr>
            </a:solidFill>
            <a:ln w="15875"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xVal>
            <c:numRef>
              <c:f>Sheet1!$E$2:$E$35</c:f>
              <c:numCache>
                <c:formatCode>General</c:formatCode>
                <c:ptCount val="34"/>
                <c:pt idx="0">
                  <c:v>1963.0</c:v>
                </c:pt>
                <c:pt idx="1">
                  <c:v>1965.0</c:v>
                </c:pt>
                <c:pt idx="2">
                  <c:v>1965.0</c:v>
                </c:pt>
                <c:pt idx="3">
                  <c:v>1965.0</c:v>
                </c:pt>
                <c:pt idx="4">
                  <c:v>1965.0</c:v>
                </c:pt>
                <c:pt idx="5">
                  <c:v>1965.0</c:v>
                </c:pt>
                <c:pt idx="6">
                  <c:v>1965.0</c:v>
                </c:pt>
                <c:pt idx="7">
                  <c:v>1965.0</c:v>
                </c:pt>
                <c:pt idx="8">
                  <c:v>1965.0</c:v>
                </c:pt>
                <c:pt idx="9">
                  <c:v>1965.0</c:v>
                </c:pt>
                <c:pt idx="10">
                  <c:v>1966.0</c:v>
                </c:pt>
                <c:pt idx="11">
                  <c:v>1966.0</c:v>
                </c:pt>
                <c:pt idx="12">
                  <c:v>1967.0</c:v>
                </c:pt>
                <c:pt idx="13">
                  <c:v>1968.0</c:v>
                </c:pt>
                <c:pt idx="14">
                  <c:v>1968.0</c:v>
                </c:pt>
                <c:pt idx="15">
                  <c:v>1968.0</c:v>
                </c:pt>
                <c:pt idx="16">
                  <c:v>1969.0</c:v>
                </c:pt>
                <c:pt idx="17">
                  <c:v>1969.0</c:v>
                </c:pt>
                <c:pt idx="18">
                  <c:v>1969.0</c:v>
                </c:pt>
                <c:pt idx="19">
                  <c:v>1971.0</c:v>
                </c:pt>
                <c:pt idx="20">
                  <c:v>1971.0</c:v>
                </c:pt>
                <c:pt idx="21">
                  <c:v>1979.0</c:v>
                </c:pt>
                <c:pt idx="22">
                  <c:v>1979.0</c:v>
                </c:pt>
                <c:pt idx="23">
                  <c:v>1979.0</c:v>
                </c:pt>
                <c:pt idx="24">
                  <c:v>1985.0</c:v>
                </c:pt>
                <c:pt idx="25">
                  <c:v>1996.0</c:v>
                </c:pt>
                <c:pt idx="26">
                  <c:v>1997.0</c:v>
                </c:pt>
                <c:pt idx="27">
                  <c:v>1997.0</c:v>
                </c:pt>
                <c:pt idx="28">
                  <c:v>1997.0</c:v>
                </c:pt>
                <c:pt idx="29">
                  <c:v>1998.0</c:v>
                </c:pt>
                <c:pt idx="30">
                  <c:v>2002.0</c:v>
                </c:pt>
                <c:pt idx="31">
                  <c:v>2002.0</c:v>
                </c:pt>
                <c:pt idx="32">
                  <c:v>2002.0</c:v>
                </c:pt>
                <c:pt idx="33">
                  <c:v>2002.0</c:v>
                </c:pt>
              </c:numCache>
            </c:numRef>
          </c:xVal>
          <c:yVal>
            <c:numRef>
              <c:f>Sheet1!$F$2:$F$35</c:f>
              <c:numCache>
                <c:formatCode>0.00</c:formatCode>
                <c:ptCount val="34"/>
                <c:pt idx="0">
                  <c:v>0.535472167333333</c:v>
                </c:pt>
                <c:pt idx="1">
                  <c:v>0.0994696481383241</c:v>
                </c:pt>
                <c:pt idx="2">
                  <c:v>0.0846194785000002</c:v>
                </c:pt>
                <c:pt idx="3">
                  <c:v>0.422497380868669</c:v>
                </c:pt>
                <c:pt idx="4">
                  <c:v>0.1445518</c:v>
                </c:pt>
                <c:pt idx="5">
                  <c:v>0.788181</c:v>
                </c:pt>
                <c:pt idx="6">
                  <c:v>0.378782</c:v>
                </c:pt>
                <c:pt idx="7">
                  <c:v>0.456544988556168</c:v>
                </c:pt>
                <c:pt idx="8">
                  <c:v>0.0336314323414162</c:v>
                </c:pt>
                <c:pt idx="9">
                  <c:v>-0.0635896894123054</c:v>
                </c:pt>
                <c:pt idx="10">
                  <c:v>0.739590193134687</c:v>
                </c:pt>
                <c:pt idx="11">
                  <c:v>-0.0696615339104405</c:v>
                </c:pt>
                <c:pt idx="12">
                  <c:v>-0.133538017582322</c:v>
                </c:pt>
                <c:pt idx="13">
                  <c:v>0.465191895584585</c:v>
                </c:pt>
                <c:pt idx="14">
                  <c:v>0.39936708835442</c:v>
                </c:pt>
                <c:pt idx="15">
                  <c:v>0.7004091015</c:v>
                </c:pt>
                <c:pt idx="16">
                  <c:v>0.325745884</c:v>
                </c:pt>
                <c:pt idx="17">
                  <c:v>0.316543081702994</c:v>
                </c:pt>
                <c:pt idx="18">
                  <c:v>0.274008259143944</c:v>
                </c:pt>
                <c:pt idx="19">
                  <c:v>0.548300158</c:v>
                </c:pt>
                <c:pt idx="20">
                  <c:v>0.385713772</c:v>
                </c:pt>
                <c:pt idx="21">
                  <c:v>0.285305153846154</c:v>
                </c:pt>
                <c:pt idx="22">
                  <c:v>0.329733538461537</c:v>
                </c:pt>
                <c:pt idx="23">
                  <c:v>0.549269896219195</c:v>
                </c:pt>
                <c:pt idx="24">
                  <c:v>0.0158895722691696</c:v>
                </c:pt>
                <c:pt idx="25">
                  <c:v>0.130010511601871</c:v>
                </c:pt>
                <c:pt idx="26">
                  <c:v>-0.0559287372468579</c:v>
                </c:pt>
                <c:pt idx="27">
                  <c:v>0.0516026992359601</c:v>
                </c:pt>
                <c:pt idx="28">
                  <c:v>-0.0369053809649455</c:v>
                </c:pt>
                <c:pt idx="29">
                  <c:v>0.3481835</c:v>
                </c:pt>
                <c:pt idx="30">
                  <c:v>0.26</c:v>
                </c:pt>
                <c:pt idx="31">
                  <c:v>0.246</c:v>
                </c:pt>
                <c:pt idx="32">
                  <c:v>-0.343730362304138</c:v>
                </c:pt>
                <c:pt idx="33">
                  <c:v>0.233827355855514</c:v>
                </c:pt>
              </c:numCache>
            </c:numRef>
          </c:yVal>
          <c:bubbleSize>
            <c:numRef>
              <c:f>Sheet1!$G$2:$G$35</c:f>
              <c:numCache>
                <c:formatCode>0.00</c:formatCode>
                <c:ptCount val="34"/>
                <c:pt idx="0">
                  <c:v>15.12878536269297</c:v>
                </c:pt>
                <c:pt idx="1">
                  <c:v>53.46429106332504</c:v>
                </c:pt>
                <c:pt idx="2">
                  <c:v>6.075948193209385</c:v>
                </c:pt>
                <c:pt idx="3">
                  <c:v>14.34438733479095</c:v>
                </c:pt>
                <c:pt idx="4">
                  <c:v>11.02558884049546</c:v>
                </c:pt>
                <c:pt idx="5">
                  <c:v>9.630986031070785</c:v>
                </c:pt>
                <c:pt idx="6">
                  <c:v>14.93114287930165</c:v>
                </c:pt>
                <c:pt idx="7">
                  <c:v>13.27916156703711</c:v>
                </c:pt>
                <c:pt idx="8">
                  <c:v>71.06559468626663</c:v>
                </c:pt>
                <c:pt idx="9">
                  <c:v>3.044235862676281</c:v>
                </c:pt>
                <c:pt idx="10">
                  <c:v>6.291890949528475</c:v>
                </c:pt>
                <c:pt idx="11">
                  <c:v>35.39968810330853</c:v>
                </c:pt>
                <c:pt idx="12">
                  <c:v>13.50407944897334</c:v>
                </c:pt>
                <c:pt idx="13">
                  <c:v>12.14033242863317</c:v>
                </c:pt>
                <c:pt idx="14">
                  <c:v>13.25216553190841</c:v>
                </c:pt>
                <c:pt idx="15">
                  <c:v>15.92744404690115</c:v>
                </c:pt>
                <c:pt idx="16">
                  <c:v>93.44747687886271</c:v>
                </c:pt>
                <c:pt idx="17">
                  <c:v>10.13399142145222</c:v>
                </c:pt>
                <c:pt idx="18">
                  <c:v>23.95912992595763</c:v>
                </c:pt>
                <c:pt idx="19">
                  <c:v>12.90967418867269</c:v>
                </c:pt>
                <c:pt idx="20">
                  <c:v>25.93992955416102</c:v>
                </c:pt>
                <c:pt idx="21">
                  <c:v>16.18360374233409</c:v>
                </c:pt>
                <c:pt idx="22">
                  <c:v>6.9892399044455</c:v>
                </c:pt>
                <c:pt idx="23">
                  <c:v>17.32957332465363</c:v>
                </c:pt>
                <c:pt idx="24">
                  <c:v>19.95484811659503</c:v>
                </c:pt>
                <c:pt idx="25">
                  <c:v>100.0</c:v>
                </c:pt>
                <c:pt idx="26">
                  <c:v>100.0</c:v>
                </c:pt>
                <c:pt idx="27">
                  <c:v>100.0</c:v>
                </c:pt>
                <c:pt idx="28">
                  <c:v>39.42088711045992</c:v>
                </c:pt>
                <c:pt idx="29">
                  <c:v>24.43173651661498</c:v>
                </c:pt>
                <c:pt idx="30">
                  <c:v>47.98714861817696</c:v>
                </c:pt>
                <c:pt idx="31">
                  <c:v>100.0</c:v>
                </c:pt>
                <c:pt idx="32">
                  <c:v>1.299498811623951</c:v>
                </c:pt>
                <c:pt idx="33">
                  <c:v>0.613453336321083</c:v>
                </c:pt>
              </c:numCache>
            </c:numRef>
          </c:bubbleSize>
          <c:bubble3D val="0"/>
        </c:ser>
        <c:ser>
          <c:idx val="1"/>
          <c:order val="1"/>
          <c:tx>
            <c:v>Non Head Start</c:v>
          </c:tx>
          <c:spPr>
            <a:solidFill>
              <a:schemeClr val="accent1">
                <a:alpha val="5000"/>
              </a:schemeClr>
            </a:solidFill>
            <a:ln w="12700">
              <a:noFill/>
            </a:ln>
            <a:effectLst>
              <a:outerShdw blurRad="40000" dist="23000" dir="5400000" rotWithShape="0">
                <a:schemeClr val="tx2">
                  <a:lumMod val="60000"/>
                  <a:lumOff val="40000"/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>
                <a:outerShdw blurRad="40000" dist="23000" dir="5400000" rotWithShape="0">
                  <a:schemeClr val="tx2">
                    <a:lumMod val="60000"/>
                    <a:lumOff val="40000"/>
                    <a:alpha val="3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>
                <a:outerShdw blurRad="40000" dist="23000" dir="5400000" rotWithShape="0">
                  <a:schemeClr val="tx2">
                    <a:lumMod val="60000"/>
                    <a:lumOff val="40000"/>
                    <a:alpha val="3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xVal>
            <c:numRef>
              <c:f>Sheet1!$E$36:$E$85</c:f>
              <c:numCache>
                <c:formatCode>General</c:formatCode>
                <c:ptCount val="50"/>
                <c:pt idx="0">
                  <c:v>1962.0</c:v>
                </c:pt>
                <c:pt idx="1">
                  <c:v>1962.0</c:v>
                </c:pt>
                <c:pt idx="2">
                  <c:v>1962.0</c:v>
                </c:pt>
                <c:pt idx="3">
                  <c:v>1962.0</c:v>
                </c:pt>
                <c:pt idx="4">
                  <c:v>1962.0</c:v>
                </c:pt>
                <c:pt idx="5">
                  <c:v>1964.0</c:v>
                </c:pt>
                <c:pt idx="6">
                  <c:v>1964.0</c:v>
                </c:pt>
                <c:pt idx="7">
                  <c:v>1965.0</c:v>
                </c:pt>
                <c:pt idx="8">
                  <c:v>1965.0</c:v>
                </c:pt>
                <c:pt idx="9">
                  <c:v>1966.0</c:v>
                </c:pt>
                <c:pt idx="10">
                  <c:v>1966.0</c:v>
                </c:pt>
                <c:pt idx="11">
                  <c:v>1967.0</c:v>
                </c:pt>
                <c:pt idx="12">
                  <c:v>1967.0</c:v>
                </c:pt>
                <c:pt idx="13">
                  <c:v>1968.0</c:v>
                </c:pt>
                <c:pt idx="14">
                  <c:v>1968.0</c:v>
                </c:pt>
                <c:pt idx="15">
                  <c:v>1968.0</c:v>
                </c:pt>
                <c:pt idx="16">
                  <c:v>1968.0</c:v>
                </c:pt>
                <c:pt idx="17">
                  <c:v>1969.0</c:v>
                </c:pt>
                <c:pt idx="18">
                  <c:v>1972.0</c:v>
                </c:pt>
                <c:pt idx="19">
                  <c:v>1974.0</c:v>
                </c:pt>
                <c:pt idx="20">
                  <c:v>1974.0</c:v>
                </c:pt>
                <c:pt idx="21">
                  <c:v>1976.0</c:v>
                </c:pt>
                <c:pt idx="22">
                  <c:v>1978.0</c:v>
                </c:pt>
                <c:pt idx="23">
                  <c:v>1979.0</c:v>
                </c:pt>
                <c:pt idx="24">
                  <c:v>1980.0</c:v>
                </c:pt>
                <c:pt idx="25">
                  <c:v>1981.0</c:v>
                </c:pt>
                <c:pt idx="26">
                  <c:v>1983.0</c:v>
                </c:pt>
                <c:pt idx="27">
                  <c:v>1984.0</c:v>
                </c:pt>
                <c:pt idx="28">
                  <c:v>1985.0</c:v>
                </c:pt>
                <c:pt idx="29">
                  <c:v>1991.0</c:v>
                </c:pt>
                <c:pt idx="30">
                  <c:v>1991.0</c:v>
                </c:pt>
                <c:pt idx="31">
                  <c:v>1991.0</c:v>
                </c:pt>
                <c:pt idx="32">
                  <c:v>1991.0</c:v>
                </c:pt>
                <c:pt idx="33">
                  <c:v>1991.0</c:v>
                </c:pt>
                <c:pt idx="34">
                  <c:v>1991.0</c:v>
                </c:pt>
                <c:pt idx="35">
                  <c:v>1992.0</c:v>
                </c:pt>
                <c:pt idx="36">
                  <c:v>1992.0</c:v>
                </c:pt>
                <c:pt idx="37">
                  <c:v>1993.0</c:v>
                </c:pt>
                <c:pt idx="38">
                  <c:v>1995.0</c:v>
                </c:pt>
                <c:pt idx="39">
                  <c:v>1997.0</c:v>
                </c:pt>
                <c:pt idx="40">
                  <c:v>1997.0</c:v>
                </c:pt>
                <c:pt idx="41">
                  <c:v>1997.0</c:v>
                </c:pt>
                <c:pt idx="42">
                  <c:v>1998.0</c:v>
                </c:pt>
                <c:pt idx="43">
                  <c:v>1999.0</c:v>
                </c:pt>
                <c:pt idx="44">
                  <c:v>2003.0</c:v>
                </c:pt>
                <c:pt idx="45">
                  <c:v>2004.0</c:v>
                </c:pt>
                <c:pt idx="46">
                  <c:v>2004.0</c:v>
                </c:pt>
                <c:pt idx="47">
                  <c:v>2004.0</c:v>
                </c:pt>
                <c:pt idx="48">
                  <c:v>2004.0</c:v>
                </c:pt>
                <c:pt idx="49">
                  <c:v>2004.0</c:v>
                </c:pt>
              </c:numCache>
            </c:numRef>
          </c:xVal>
          <c:yVal>
            <c:numRef>
              <c:f>Sheet1!$F$36:$F$85</c:f>
              <c:numCache>
                <c:formatCode>0.00</c:formatCode>
                <c:ptCount val="50"/>
                <c:pt idx="0">
                  <c:v>1.041795907600998</c:v>
                </c:pt>
                <c:pt idx="1">
                  <c:v>-0.00614899597232694</c:v>
                </c:pt>
                <c:pt idx="2">
                  <c:v>0.143079640332968</c:v>
                </c:pt>
                <c:pt idx="3">
                  <c:v>0.000841694728331062</c:v>
                </c:pt>
                <c:pt idx="4">
                  <c:v>1.095013836035802</c:v>
                </c:pt>
                <c:pt idx="5">
                  <c:v>0.472104218265</c:v>
                </c:pt>
                <c:pt idx="6">
                  <c:v>0.744604120325948</c:v>
                </c:pt>
                <c:pt idx="7">
                  <c:v>1.600083472777782</c:v>
                </c:pt>
                <c:pt idx="8">
                  <c:v>0.0783891078755</c:v>
                </c:pt>
                <c:pt idx="9">
                  <c:v>-0.1944603917245</c:v>
                </c:pt>
                <c:pt idx="10">
                  <c:v>1.100867397114248</c:v>
                </c:pt>
                <c:pt idx="11">
                  <c:v>0.812304017161736</c:v>
                </c:pt>
                <c:pt idx="12">
                  <c:v>0.65271000710078</c:v>
                </c:pt>
                <c:pt idx="13">
                  <c:v>1.221243792999997</c:v>
                </c:pt>
                <c:pt idx="14">
                  <c:v>0.153502160374709</c:v>
                </c:pt>
                <c:pt idx="15">
                  <c:v>0.376072338578567</c:v>
                </c:pt>
                <c:pt idx="16">
                  <c:v>0.667370232594586</c:v>
                </c:pt>
                <c:pt idx="17">
                  <c:v>0.458626222</c:v>
                </c:pt>
                <c:pt idx="18">
                  <c:v>0.895</c:v>
                </c:pt>
                <c:pt idx="19">
                  <c:v>0.357582144318671</c:v>
                </c:pt>
                <c:pt idx="20">
                  <c:v>0.857587146820382</c:v>
                </c:pt>
                <c:pt idx="21">
                  <c:v>0.393694561645711</c:v>
                </c:pt>
                <c:pt idx="22">
                  <c:v>0.442888044607143</c:v>
                </c:pt>
                <c:pt idx="23">
                  <c:v>0.622000000000001</c:v>
                </c:pt>
                <c:pt idx="24">
                  <c:v>0.47533</c:v>
                </c:pt>
                <c:pt idx="25">
                  <c:v>0.00932212673125118</c:v>
                </c:pt>
                <c:pt idx="26">
                  <c:v>0.744847234000819</c:v>
                </c:pt>
                <c:pt idx="27">
                  <c:v>0.264795858464565</c:v>
                </c:pt>
                <c:pt idx="28">
                  <c:v>0.173982145857362</c:v>
                </c:pt>
                <c:pt idx="29">
                  <c:v>0.0431394843333334</c:v>
                </c:pt>
                <c:pt idx="30">
                  <c:v>0.0956599273404012</c:v>
                </c:pt>
                <c:pt idx="31">
                  <c:v>0.132525297817957</c:v>
                </c:pt>
                <c:pt idx="32">
                  <c:v>0.492559696436752</c:v>
                </c:pt>
                <c:pt idx="33">
                  <c:v>0.0297023703754336</c:v>
                </c:pt>
                <c:pt idx="34">
                  <c:v>0.198377397769517</c:v>
                </c:pt>
                <c:pt idx="35">
                  <c:v>0.219842849460574</c:v>
                </c:pt>
                <c:pt idx="36">
                  <c:v>0.110303241253833</c:v>
                </c:pt>
                <c:pt idx="37">
                  <c:v>0.234860367018648</c:v>
                </c:pt>
                <c:pt idx="38">
                  <c:v>0.248425017701141</c:v>
                </c:pt>
                <c:pt idx="39">
                  <c:v>0.288577780711259</c:v>
                </c:pt>
                <c:pt idx="40">
                  <c:v>1.08547814031142</c:v>
                </c:pt>
                <c:pt idx="41">
                  <c:v>0.43352333121436</c:v>
                </c:pt>
                <c:pt idx="42">
                  <c:v>0.26276510166112</c:v>
                </c:pt>
                <c:pt idx="43">
                  <c:v>-0.189050015665897</c:v>
                </c:pt>
                <c:pt idx="44">
                  <c:v>0.157319018624898</c:v>
                </c:pt>
                <c:pt idx="45">
                  <c:v>0.133976088651255</c:v>
                </c:pt>
                <c:pt idx="46">
                  <c:v>0.087640472131006</c:v>
                </c:pt>
                <c:pt idx="47">
                  <c:v>0.13645812794447</c:v>
                </c:pt>
                <c:pt idx="48">
                  <c:v>0.142636969851998</c:v>
                </c:pt>
                <c:pt idx="49">
                  <c:v>0.148344389796359</c:v>
                </c:pt>
              </c:numCache>
            </c:numRef>
          </c:yVal>
          <c:bubbleSize>
            <c:numRef>
              <c:f>Sheet1!$G$36:$G$85</c:f>
              <c:numCache>
                <c:formatCode>0.00</c:formatCode>
                <c:ptCount val="50"/>
                <c:pt idx="0">
                  <c:v>8.469618328366024</c:v>
                </c:pt>
                <c:pt idx="1">
                  <c:v>11.41643834932441</c:v>
                </c:pt>
                <c:pt idx="2">
                  <c:v>9.361422224479308</c:v>
                </c:pt>
                <c:pt idx="3">
                  <c:v>8.722212893489451</c:v>
                </c:pt>
                <c:pt idx="4">
                  <c:v>9.23424173019046</c:v>
                </c:pt>
                <c:pt idx="5">
                  <c:v>20.4116634118729</c:v>
                </c:pt>
                <c:pt idx="6">
                  <c:v>10.37708964962965</c:v>
                </c:pt>
                <c:pt idx="7">
                  <c:v>1.345377462259933</c:v>
                </c:pt>
                <c:pt idx="8">
                  <c:v>100.0</c:v>
                </c:pt>
                <c:pt idx="9">
                  <c:v>7.285016785339136</c:v>
                </c:pt>
                <c:pt idx="10">
                  <c:v>6.398043076923074</c:v>
                </c:pt>
                <c:pt idx="11">
                  <c:v>7.28752398032813</c:v>
                </c:pt>
                <c:pt idx="12">
                  <c:v>13.16030070577272</c:v>
                </c:pt>
                <c:pt idx="13">
                  <c:v>7.877606958384832</c:v>
                </c:pt>
                <c:pt idx="14">
                  <c:v>2.882342400876558</c:v>
                </c:pt>
                <c:pt idx="15">
                  <c:v>6.20077738654495</c:v>
                </c:pt>
                <c:pt idx="16">
                  <c:v>5.53162546313459</c:v>
                </c:pt>
                <c:pt idx="17">
                  <c:v>100.0</c:v>
                </c:pt>
                <c:pt idx="18">
                  <c:v>16.47446457990112</c:v>
                </c:pt>
                <c:pt idx="19">
                  <c:v>16.41211748508929</c:v>
                </c:pt>
                <c:pt idx="20">
                  <c:v>8.353741245310583</c:v>
                </c:pt>
                <c:pt idx="21">
                  <c:v>1.343662854239058</c:v>
                </c:pt>
                <c:pt idx="22">
                  <c:v>4.26951990823813</c:v>
                </c:pt>
                <c:pt idx="23">
                  <c:v>17.28590322056021</c:v>
                </c:pt>
                <c:pt idx="24">
                  <c:v>18.09064713524833</c:v>
                </c:pt>
                <c:pt idx="25">
                  <c:v>5.709757785732746</c:v>
                </c:pt>
                <c:pt idx="26">
                  <c:v>29.98407102245029</c:v>
                </c:pt>
                <c:pt idx="27">
                  <c:v>76.73629958759981</c:v>
                </c:pt>
                <c:pt idx="28">
                  <c:v>93.84688461393428</c:v>
                </c:pt>
                <c:pt idx="29">
                  <c:v>27.13139995066777</c:v>
                </c:pt>
                <c:pt idx="30">
                  <c:v>47.52070671272146</c:v>
                </c:pt>
                <c:pt idx="31">
                  <c:v>18.28703104709123</c:v>
                </c:pt>
                <c:pt idx="32">
                  <c:v>20.06257331414243</c:v>
                </c:pt>
                <c:pt idx="33">
                  <c:v>100.0</c:v>
                </c:pt>
                <c:pt idx="34">
                  <c:v>100.0</c:v>
                </c:pt>
                <c:pt idx="35">
                  <c:v>79.57721843564638</c:v>
                </c:pt>
                <c:pt idx="36">
                  <c:v>63.4537109098206</c:v>
                </c:pt>
                <c:pt idx="37">
                  <c:v>53.98160150732147</c:v>
                </c:pt>
                <c:pt idx="38">
                  <c:v>52.1741404760691</c:v>
                </c:pt>
                <c:pt idx="39">
                  <c:v>100.0</c:v>
                </c:pt>
                <c:pt idx="40">
                  <c:v>2.990968323254797</c:v>
                </c:pt>
                <c:pt idx="41">
                  <c:v>20.57351886268149</c:v>
                </c:pt>
                <c:pt idx="42">
                  <c:v>14.82647692719607</c:v>
                </c:pt>
                <c:pt idx="43">
                  <c:v>38.90834055666551</c:v>
                </c:pt>
                <c:pt idx="44">
                  <c:v>43.92148321820549</c:v>
                </c:pt>
                <c:pt idx="45">
                  <c:v>100.0</c:v>
                </c:pt>
                <c:pt idx="46">
                  <c:v>100.0</c:v>
                </c:pt>
                <c:pt idx="47">
                  <c:v>100.0</c:v>
                </c:pt>
                <c:pt idx="48">
                  <c:v>100.0</c:v>
                </c:pt>
                <c:pt idx="49">
                  <c:v>100.0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2085110056"/>
        <c:axId val="2085113224"/>
      </c:bubbleChart>
      <c:valAx>
        <c:axId val="2085110056"/>
        <c:scaling>
          <c:orientation val="minMax"/>
          <c:max val="2015.0"/>
          <c:min val="1955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rgbClr val="FFFF66"/>
                </a:solidFill>
              </a:defRPr>
            </a:pPr>
            <a:endParaRPr lang="en-US"/>
          </a:p>
        </c:txPr>
        <c:crossAx val="2085113224"/>
        <c:crosses val="autoZero"/>
        <c:crossBetween val="midCat"/>
      </c:valAx>
      <c:valAx>
        <c:axId val="2085113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>
                    <a:solidFill>
                      <a:srgbClr val="FFFF66"/>
                    </a:solidFill>
                  </a:rPr>
                  <a:t>Average effect size in sd units</a:t>
                </a:r>
              </a:p>
            </c:rich>
          </c:tx>
          <c:layout>
            <c:manualLayout>
              <c:xMode val="edge"/>
              <c:yMode val="edge"/>
              <c:x val="0.0292954461287328"/>
              <c:y val="0.28239531093258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FF66"/>
                </a:solidFill>
              </a:defRPr>
            </a:pPr>
            <a:endParaRPr lang="en-US"/>
          </a:p>
        </c:txPr>
        <c:crossAx val="20851100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66"/>
                </a:solidFill>
              </a:defRPr>
            </a:pPr>
            <a:r>
              <a:rPr lang="en-US" sz="2400" dirty="0" smtClean="0">
                <a:solidFill>
                  <a:srgbClr val="FFFF66"/>
                </a:solidFill>
              </a:rPr>
              <a:t>Average cognitive impact </a:t>
            </a:r>
            <a:r>
              <a:rPr lang="en-US" sz="2400" dirty="0">
                <a:solidFill>
                  <a:srgbClr val="FFFF66"/>
                </a:solidFill>
              </a:rPr>
              <a:t>at end of treatment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399481576555"/>
          <c:y val="0.130710768121109"/>
          <c:w val="0.824318217466099"/>
          <c:h val="0.84514350747805"/>
        </c:manualLayout>
      </c:layout>
      <c:bubbleChart>
        <c:varyColors val="0"/>
        <c:ser>
          <c:idx val="0"/>
          <c:order val="0"/>
          <c:tx>
            <c:v>Head Start</c:v>
          </c:tx>
          <c:spPr>
            <a:solidFill>
              <a:srgbClr val="FF0000"/>
            </a:solidFill>
            <a:ln w="15875"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xVal>
            <c:numRef>
              <c:f>Sheet1!$E$2:$E$35</c:f>
              <c:numCache>
                <c:formatCode>General</c:formatCode>
                <c:ptCount val="34"/>
                <c:pt idx="0">
                  <c:v>1963.0</c:v>
                </c:pt>
                <c:pt idx="1">
                  <c:v>1965.0</c:v>
                </c:pt>
                <c:pt idx="2">
                  <c:v>1965.0</c:v>
                </c:pt>
                <c:pt idx="3">
                  <c:v>1965.0</c:v>
                </c:pt>
                <c:pt idx="4">
                  <c:v>1965.0</c:v>
                </c:pt>
                <c:pt idx="5">
                  <c:v>1965.0</c:v>
                </c:pt>
                <c:pt idx="6">
                  <c:v>1965.0</c:v>
                </c:pt>
                <c:pt idx="7">
                  <c:v>1965.0</c:v>
                </c:pt>
                <c:pt idx="8">
                  <c:v>1965.0</c:v>
                </c:pt>
                <c:pt idx="9">
                  <c:v>1965.0</c:v>
                </c:pt>
                <c:pt idx="10">
                  <c:v>1966.0</c:v>
                </c:pt>
                <c:pt idx="11">
                  <c:v>1966.0</c:v>
                </c:pt>
                <c:pt idx="12">
                  <c:v>1967.0</c:v>
                </c:pt>
                <c:pt idx="13">
                  <c:v>1968.0</c:v>
                </c:pt>
                <c:pt idx="14">
                  <c:v>1968.0</c:v>
                </c:pt>
                <c:pt idx="15">
                  <c:v>1968.0</c:v>
                </c:pt>
                <c:pt idx="16">
                  <c:v>1969.0</c:v>
                </c:pt>
                <c:pt idx="17">
                  <c:v>1969.0</c:v>
                </c:pt>
                <c:pt idx="18">
                  <c:v>1969.0</c:v>
                </c:pt>
                <c:pt idx="19">
                  <c:v>1971.0</c:v>
                </c:pt>
                <c:pt idx="20">
                  <c:v>1971.0</c:v>
                </c:pt>
                <c:pt idx="21">
                  <c:v>1979.0</c:v>
                </c:pt>
                <c:pt idx="22">
                  <c:v>1979.0</c:v>
                </c:pt>
                <c:pt idx="23">
                  <c:v>1979.0</c:v>
                </c:pt>
                <c:pt idx="24">
                  <c:v>1985.0</c:v>
                </c:pt>
                <c:pt idx="25">
                  <c:v>1996.0</c:v>
                </c:pt>
                <c:pt idx="26">
                  <c:v>1997.0</c:v>
                </c:pt>
                <c:pt idx="27">
                  <c:v>1997.0</c:v>
                </c:pt>
                <c:pt idx="28">
                  <c:v>1997.0</c:v>
                </c:pt>
                <c:pt idx="29">
                  <c:v>1998.0</c:v>
                </c:pt>
                <c:pt idx="30">
                  <c:v>2002.0</c:v>
                </c:pt>
                <c:pt idx="31">
                  <c:v>2002.0</c:v>
                </c:pt>
                <c:pt idx="32">
                  <c:v>2002.0</c:v>
                </c:pt>
                <c:pt idx="33">
                  <c:v>2002.0</c:v>
                </c:pt>
              </c:numCache>
            </c:numRef>
          </c:xVal>
          <c:yVal>
            <c:numRef>
              <c:f>Sheet1!$F$2:$F$35</c:f>
              <c:numCache>
                <c:formatCode>0.00</c:formatCode>
                <c:ptCount val="34"/>
                <c:pt idx="0">
                  <c:v>0.535472167333333</c:v>
                </c:pt>
                <c:pt idx="1">
                  <c:v>0.0994696481383241</c:v>
                </c:pt>
                <c:pt idx="2">
                  <c:v>0.0846194785000001</c:v>
                </c:pt>
                <c:pt idx="3">
                  <c:v>0.422497380868669</c:v>
                </c:pt>
                <c:pt idx="4">
                  <c:v>0.1445518</c:v>
                </c:pt>
                <c:pt idx="5">
                  <c:v>0.788181</c:v>
                </c:pt>
                <c:pt idx="6">
                  <c:v>0.378782</c:v>
                </c:pt>
                <c:pt idx="7">
                  <c:v>0.456544988556168</c:v>
                </c:pt>
                <c:pt idx="8">
                  <c:v>0.0336314323414162</c:v>
                </c:pt>
                <c:pt idx="9">
                  <c:v>-0.0635896894123054</c:v>
                </c:pt>
                <c:pt idx="10">
                  <c:v>0.739590193134686</c:v>
                </c:pt>
                <c:pt idx="11">
                  <c:v>-0.0696615339104404</c:v>
                </c:pt>
                <c:pt idx="12">
                  <c:v>-0.133538017582322</c:v>
                </c:pt>
                <c:pt idx="13">
                  <c:v>0.465191895584585</c:v>
                </c:pt>
                <c:pt idx="14">
                  <c:v>0.399367088354419</c:v>
                </c:pt>
                <c:pt idx="15">
                  <c:v>0.7004091015</c:v>
                </c:pt>
                <c:pt idx="16">
                  <c:v>0.325745884</c:v>
                </c:pt>
                <c:pt idx="17">
                  <c:v>0.316543081702994</c:v>
                </c:pt>
                <c:pt idx="18">
                  <c:v>0.274008259143944</c:v>
                </c:pt>
                <c:pt idx="19">
                  <c:v>0.548300158</c:v>
                </c:pt>
                <c:pt idx="20">
                  <c:v>0.385713772</c:v>
                </c:pt>
                <c:pt idx="21">
                  <c:v>0.285305153846154</c:v>
                </c:pt>
                <c:pt idx="22">
                  <c:v>0.329733538461538</c:v>
                </c:pt>
                <c:pt idx="23">
                  <c:v>0.549269896219194</c:v>
                </c:pt>
                <c:pt idx="24">
                  <c:v>0.0158895722691696</c:v>
                </c:pt>
                <c:pt idx="25">
                  <c:v>0.130010511601871</c:v>
                </c:pt>
                <c:pt idx="26">
                  <c:v>-0.0559287372468579</c:v>
                </c:pt>
                <c:pt idx="27">
                  <c:v>0.0516026992359601</c:v>
                </c:pt>
                <c:pt idx="28">
                  <c:v>-0.0369053809649455</c:v>
                </c:pt>
                <c:pt idx="29">
                  <c:v>0.3481835</c:v>
                </c:pt>
                <c:pt idx="30">
                  <c:v>0.26</c:v>
                </c:pt>
                <c:pt idx="31">
                  <c:v>0.246</c:v>
                </c:pt>
                <c:pt idx="32">
                  <c:v>-0.343730362304138</c:v>
                </c:pt>
                <c:pt idx="33">
                  <c:v>0.233827355855514</c:v>
                </c:pt>
              </c:numCache>
            </c:numRef>
          </c:yVal>
          <c:bubbleSize>
            <c:numRef>
              <c:f>Sheet1!$G$2:$G$35</c:f>
              <c:numCache>
                <c:formatCode>0.00</c:formatCode>
                <c:ptCount val="34"/>
                <c:pt idx="0">
                  <c:v>15.12878536269297</c:v>
                </c:pt>
                <c:pt idx="1">
                  <c:v>53.46429106332506</c:v>
                </c:pt>
                <c:pt idx="2">
                  <c:v>6.07594819320938</c:v>
                </c:pt>
                <c:pt idx="3">
                  <c:v>14.34438733479095</c:v>
                </c:pt>
                <c:pt idx="4">
                  <c:v>11.02558884049546</c:v>
                </c:pt>
                <c:pt idx="5">
                  <c:v>9.630986031070785</c:v>
                </c:pt>
                <c:pt idx="6">
                  <c:v>14.93114287930164</c:v>
                </c:pt>
                <c:pt idx="7">
                  <c:v>13.27916156703711</c:v>
                </c:pt>
                <c:pt idx="8">
                  <c:v>71.06559468626663</c:v>
                </c:pt>
                <c:pt idx="9">
                  <c:v>3.044235862676281</c:v>
                </c:pt>
                <c:pt idx="10">
                  <c:v>6.291890949528475</c:v>
                </c:pt>
                <c:pt idx="11">
                  <c:v>35.39968810330856</c:v>
                </c:pt>
                <c:pt idx="12">
                  <c:v>13.50407944897334</c:v>
                </c:pt>
                <c:pt idx="13">
                  <c:v>12.14033242863318</c:v>
                </c:pt>
                <c:pt idx="14">
                  <c:v>13.2521655319084</c:v>
                </c:pt>
                <c:pt idx="15">
                  <c:v>15.92744404690114</c:v>
                </c:pt>
                <c:pt idx="16">
                  <c:v>93.44747687886271</c:v>
                </c:pt>
                <c:pt idx="17">
                  <c:v>10.13399142145223</c:v>
                </c:pt>
                <c:pt idx="18">
                  <c:v>23.95912992595764</c:v>
                </c:pt>
                <c:pt idx="19">
                  <c:v>12.90967418867269</c:v>
                </c:pt>
                <c:pt idx="20">
                  <c:v>25.93992955416103</c:v>
                </c:pt>
                <c:pt idx="21">
                  <c:v>16.1836037423341</c:v>
                </c:pt>
                <c:pt idx="22">
                  <c:v>6.989239904445498</c:v>
                </c:pt>
                <c:pt idx="23">
                  <c:v>17.32957332465363</c:v>
                </c:pt>
                <c:pt idx="24">
                  <c:v>19.95484811659502</c:v>
                </c:pt>
                <c:pt idx="25">
                  <c:v>100.0</c:v>
                </c:pt>
                <c:pt idx="26">
                  <c:v>100.0</c:v>
                </c:pt>
                <c:pt idx="27">
                  <c:v>100.0</c:v>
                </c:pt>
                <c:pt idx="28">
                  <c:v>39.42088711045992</c:v>
                </c:pt>
                <c:pt idx="29">
                  <c:v>24.43173651661498</c:v>
                </c:pt>
                <c:pt idx="30">
                  <c:v>47.98714861817696</c:v>
                </c:pt>
                <c:pt idx="31">
                  <c:v>100.0</c:v>
                </c:pt>
                <c:pt idx="32">
                  <c:v>1.299498811623951</c:v>
                </c:pt>
                <c:pt idx="33">
                  <c:v>0.613453336321083</c:v>
                </c:pt>
              </c:numCache>
            </c:numRef>
          </c:bubbleSize>
          <c:bubble3D val="0"/>
        </c:ser>
        <c:ser>
          <c:idx val="1"/>
          <c:order val="1"/>
          <c:tx>
            <c:v>Non Head Start</c:v>
          </c:tx>
          <c:spPr>
            <a:solidFill>
              <a:srgbClr val="FFFF66"/>
            </a:solidFill>
            <a:ln w="12700">
              <a:noFill/>
            </a:ln>
            <a:effectLst>
              <a:outerShdw blurRad="40000" dist="23000" dir="5400000" rotWithShape="0">
                <a:schemeClr val="tx2">
                  <a:lumMod val="60000"/>
                  <a:lumOff val="40000"/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50"/>
            <c:invertIfNegative val="0"/>
            <c:bubble3D val="0"/>
            <c:spPr>
              <a:noFill/>
              <a:ln w="12700">
                <a:noFill/>
              </a:ln>
              <a:effectLst>
                <a:outerShdw blurRad="40000" dist="23000" dir="5400000" rotWithShape="0">
                  <a:schemeClr val="tx2">
                    <a:lumMod val="60000"/>
                    <a:lumOff val="40000"/>
                    <a:alpha val="3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xVal>
            <c:numRef>
              <c:f>Sheet1!$E$36:$E$86</c:f>
              <c:numCache>
                <c:formatCode>General</c:formatCode>
                <c:ptCount val="51"/>
                <c:pt idx="0">
                  <c:v>1962.0</c:v>
                </c:pt>
                <c:pt idx="1">
                  <c:v>1962.0</c:v>
                </c:pt>
                <c:pt idx="2">
                  <c:v>1962.0</c:v>
                </c:pt>
                <c:pt idx="3">
                  <c:v>1962.0</c:v>
                </c:pt>
                <c:pt idx="4">
                  <c:v>1962.0</c:v>
                </c:pt>
                <c:pt idx="5">
                  <c:v>1964.0</c:v>
                </c:pt>
                <c:pt idx="6">
                  <c:v>1964.0</c:v>
                </c:pt>
                <c:pt idx="7">
                  <c:v>1965.0</c:v>
                </c:pt>
                <c:pt idx="8">
                  <c:v>1965.0</c:v>
                </c:pt>
                <c:pt idx="9">
                  <c:v>1966.0</c:v>
                </c:pt>
                <c:pt idx="10">
                  <c:v>1966.0</c:v>
                </c:pt>
                <c:pt idx="11">
                  <c:v>1967.0</c:v>
                </c:pt>
                <c:pt idx="12">
                  <c:v>1967.0</c:v>
                </c:pt>
                <c:pt idx="13">
                  <c:v>1968.0</c:v>
                </c:pt>
                <c:pt idx="14">
                  <c:v>1968.0</c:v>
                </c:pt>
                <c:pt idx="15">
                  <c:v>1968.0</c:v>
                </c:pt>
                <c:pt idx="16">
                  <c:v>1968.0</c:v>
                </c:pt>
                <c:pt idx="17">
                  <c:v>1969.0</c:v>
                </c:pt>
                <c:pt idx="18">
                  <c:v>1972.0</c:v>
                </c:pt>
                <c:pt idx="19">
                  <c:v>1974.0</c:v>
                </c:pt>
                <c:pt idx="20">
                  <c:v>1974.0</c:v>
                </c:pt>
                <c:pt idx="21">
                  <c:v>1976.0</c:v>
                </c:pt>
                <c:pt idx="22">
                  <c:v>1978.0</c:v>
                </c:pt>
                <c:pt idx="23">
                  <c:v>1979.0</c:v>
                </c:pt>
                <c:pt idx="24">
                  <c:v>1980.0</c:v>
                </c:pt>
                <c:pt idx="25">
                  <c:v>1981.0</c:v>
                </c:pt>
                <c:pt idx="26">
                  <c:v>1983.0</c:v>
                </c:pt>
                <c:pt idx="27">
                  <c:v>1984.0</c:v>
                </c:pt>
                <c:pt idx="28">
                  <c:v>1985.0</c:v>
                </c:pt>
                <c:pt idx="29">
                  <c:v>1991.0</c:v>
                </c:pt>
                <c:pt idx="30">
                  <c:v>1991.0</c:v>
                </c:pt>
                <c:pt idx="31">
                  <c:v>1991.0</c:v>
                </c:pt>
                <c:pt idx="32">
                  <c:v>1991.0</c:v>
                </c:pt>
                <c:pt idx="33">
                  <c:v>1991.0</c:v>
                </c:pt>
                <c:pt idx="34">
                  <c:v>1991.0</c:v>
                </c:pt>
                <c:pt idx="35">
                  <c:v>1992.0</c:v>
                </c:pt>
                <c:pt idx="36">
                  <c:v>1992.0</c:v>
                </c:pt>
                <c:pt idx="37">
                  <c:v>1993.0</c:v>
                </c:pt>
                <c:pt idx="38">
                  <c:v>1995.0</c:v>
                </c:pt>
                <c:pt idx="39">
                  <c:v>1997.0</c:v>
                </c:pt>
                <c:pt idx="40">
                  <c:v>1997.0</c:v>
                </c:pt>
                <c:pt idx="41">
                  <c:v>1997.0</c:v>
                </c:pt>
                <c:pt idx="42">
                  <c:v>1998.0</c:v>
                </c:pt>
                <c:pt idx="43">
                  <c:v>1999.0</c:v>
                </c:pt>
                <c:pt idx="44">
                  <c:v>2003.0</c:v>
                </c:pt>
                <c:pt idx="45">
                  <c:v>2004.0</c:v>
                </c:pt>
                <c:pt idx="46">
                  <c:v>2004.0</c:v>
                </c:pt>
                <c:pt idx="47">
                  <c:v>2004.0</c:v>
                </c:pt>
                <c:pt idx="48">
                  <c:v>2004.0</c:v>
                </c:pt>
                <c:pt idx="49">
                  <c:v>2004.0</c:v>
                </c:pt>
                <c:pt idx="50">
                  <c:v>2009.0</c:v>
                </c:pt>
              </c:numCache>
            </c:numRef>
          </c:xVal>
          <c:yVal>
            <c:numRef>
              <c:f>Sheet1!$F$36:$F$86</c:f>
              <c:numCache>
                <c:formatCode>0.00</c:formatCode>
                <c:ptCount val="51"/>
                <c:pt idx="0">
                  <c:v>1.041795907600999</c:v>
                </c:pt>
                <c:pt idx="1">
                  <c:v>-0.00614899597232694</c:v>
                </c:pt>
                <c:pt idx="2">
                  <c:v>0.143079640332968</c:v>
                </c:pt>
                <c:pt idx="3">
                  <c:v>0.000841694728331061</c:v>
                </c:pt>
                <c:pt idx="4">
                  <c:v>1.095013836035801</c:v>
                </c:pt>
                <c:pt idx="5">
                  <c:v>0.472104218265</c:v>
                </c:pt>
                <c:pt idx="6">
                  <c:v>0.744604120325948</c:v>
                </c:pt>
                <c:pt idx="7">
                  <c:v>1.600083472777781</c:v>
                </c:pt>
                <c:pt idx="8">
                  <c:v>0.0783891078755</c:v>
                </c:pt>
                <c:pt idx="9">
                  <c:v>-0.1944603917245</c:v>
                </c:pt>
                <c:pt idx="10">
                  <c:v>1.100867397114249</c:v>
                </c:pt>
                <c:pt idx="11">
                  <c:v>0.812304017161736</c:v>
                </c:pt>
                <c:pt idx="12">
                  <c:v>0.65271000710078</c:v>
                </c:pt>
                <c:pt idx="13">
                  <c:v>1.221243792999998</c:v>
                </c:pt>
                <c:pt idx="14">
                  <c:v>0.153502160374709</c:v>
                </c:pt>
                <c:pt idx="15">
                  <c:v>0.376072338578567</c:v>
                </c:pt>
                <c:pt idx="16">
                  <c:v>0.667370232594584</c:v>
                </c:pt>
                <c:pt idx="17">
                  <c:v>0.458626222</c:v>
                </c:pt>
                <c:pt idx="18">
                  <c:v>0.895</c:v>
                </c:pt>
                <c:pt idx="19">
                  <c:v>0.35758214431867</c:v>
                </c:pt>
                <c:pt idx="20">
                  <c:v>0.857587146820382</c:v>
                </c:pt>
                <c:pt idx="21">
                  <c:v>0.39369456164571</c:v>
                </c:pt>
                <c:pt idx="22">
                  <c:v>0.442888044607143</c:v>
                </c:pt>
                <c:pt idx="23">
                  <c:v>0.622</c:v>
                </c:pt>
                <c:pt idx="24">
                  <c:v>0.47533</c:v>
                </c:pt>
                <c:pt idx="25">
                  <c:v>0.00932212673125118</c:v>
                </c:pt>
                <c:pt idx="26">
                  <c:v>0.744847234000818</c:v>
                </c:pt>
                <c:pt idx="27">
                  <c:v>0.264795858464566</c:v>
                </c:pt>
                <c:pt idx="28">
                  <c:v>0.173982145857361</c:v>
                </c:pt>
                <c:pt idx="29">
                  <c:v>0.0431394843333333</c:v>
                </c:pt>
                <c:pt idx="30">
                  <c:v>0.0956599273404011</c:v>
                </c:pt>
                <c:pt idx="31">
                  <c:v>0.132525297817957</c:v>
                </c:pt>
                <c:pt idx="32">
                  <c:v>0.492559696436752</c:v>
                </c:pt>
                <c:pt idx="33">
                  <c:v>0.0297023703754336</c:v>
                </c:pt>
                <c:pt idx="34">
                  <c:v>0.198377397769517</c:v>
                </c:pt>
                <c:pt idx="35">
                  <c:v>0.219842849460574</c:v>
                </c:pt>
                <c:pt idx="36">
                  <c:v>0.110303241253833</c:v>
                </c:pt>
                <c:pt idx="37">
                  <c:v>0.234860367018648</c:v>
                </c:pt>
                <c:pt idx="38">
                  <c:v>0.248425017701141</c:v>
                </c:pt>
                <c:pt idx="39">
                  <c:v>0.288577780711259</c:v>
                </c:pt>
                <c:pt idx="40">
                  <c:v>1.08547814031142</c:v>
                </c:pt>
                <c:pt idx="41">
                  <c:v>0.433523331214359</c:v>
                </c:pt>
                <c:pt idx="42">
                  <c:v>0.262765101661121</c:v>
                </c:pt>
                <c:pt idx="43">
                  <c:v>-0.189050015665897</c:v>
                </c:pt>
                <c:pt idx="44">
                  <c:v>0.157319018624898</c:v>
                </c:pt>
                <c:pt idx="45">
                  <c:v>0.133976088651255</c:v>
                </c:pt>
                <c:pt idx="46">
                  <c:v>0.0876404721310059</c:v>
                </c:pt>
                <c:pt idx="47">
                  <c:v>0.13645812794447</c:v>
                </c:pt>
                <c:pt idx="48">
                  <c:v>0.142636969851998</c:v>
                </c:pt>
                <c:pt idx="49">
                  <c:v>0.148344389796359</c:v>
                </c:pt>
                <c:pt idx="50">
                  <c:v>0.54</c:v>
                </c:pt>
              </c:numCache>
            </c:numRef>
          </c:yVal>
          <c:bubbleSize>
            <c:numRef>
              <c:f>Sheet1!$G$36:$G$86</c:f>
              <c:numCache>
                <c:formatCode>0.00</c:formatCode>
                <c:ptCount val="51"/>
                <c:pt idx="0">
                  <c:v>8.469618328366024</c:v>
                </c:pt>
                <c:pt idx="1">
                  <c:v>11.4164383493244</c:v>
                </c:pt>
                <c:pt idx="2">
                  <c:v>9.361422224479298</c:v>
                </c:pt>
                <c:pt idx="3">
                  <c:v>8.722212893489451</c:v>
                </c:pt>
                <c:pt idx="4">
                  <c:v>9.234241730190478</c:v>
                </c:pt>
                <c:pt idx="5">
                  <c:v>20.4116634118729</c:v>
                </c:pt>
                <c:pt idx="6">
                  <c:v>10.37708964962964</c:v>
                </c:pt>
                <c:pt idx="7">
                  <c:v>1.345377462259933</c:v>
                </c:pt>
                <c:pt idx="8">
                  <c:v>100.0</c:v>
                </c:pt>
                <c:pt idx="9">
                  <c:v>7.285016785339132</c:v>
                </c:pt>
                <c:pt idx="10">
                  <c:v>6.398043076923074</c:v>
                </c:pt>
                <c:pt idx="11">
                  <c:v>7.287523980328127</c:v>
                </c:pt>
                <c:pt idx="12">
                  <c:v>13.16030070577272</c:v>
                </c:pt>
                <c:pt idx="13">
                  <c:v>7.877606958384832</c:v>
                </c:pt>
                <c:pt idx="14">
                  <c:v>2.882342400876558</c:v>
                </c:pt>
                <c:pt idx="15">
                  <c:v>6.200777386544947</c:v>
                </c:pt>
                <c:pt idx="16">
                  <c:v>5.531625463134585</c:v>
                </c:pt>
                <c:pt idx="17">
                  <c:v>100.0</c:v>
                </c:pt>
                <c:pt idx="18">
                  <c:v>16.47446457990114</c:v>
                </c:pt>
                <c:pt idx="19">
                  <c:v>16.4121174850893</c:v>
                </c:pt>
                <c:pt idx="20">
                  <c:v>8.353741245310583</c:v>
                </c:pt>
                <c:pt idx="21">
                  <c:v>1.343662854239058</c:v>
                </c:pt>
                <c:pt idx="22">
                  <c:v>4.26951990823813</c:v>
                </c:pt>
                <c:pt idx="23">
                  <c:v>17.28590322056024</c:v>
                </c:pt>
                <c:pt idx="24">
                  <c:v>18.09064713524835</c:v>
                </c:pt>
                <c:pt idx="25">
                  <c:v>5.709757785732738</c:v>
                </c:pt>
                <c:pt idx="26">
                  <c:v>29.98407102245029</c:v>
                </c:pt>
                <c:pt idx="27">
                  <c:v>76.73629958759981</c:v>
                </c:pt>
                <c:pt idx="28">
                  <c:v>93.84688461393428</c:v>
                </c:pt>
                <c:pt idx="29">
                  <c:v>27.13139995066777</c:v>
                </c:pt>
                <c:pt idx="30">
                  <c:v>47.52070671272146</c:v>
                </c:pt>
                <c:pt idx="31">
                  <c:v>18.28703104709123</c:v>
                </c:pt>
                <c:pt idx="32">
                  <c:v>20.06257331414243</c:v>
                </c:pt>
                <c:pt idx="33">
                  <c:v>100.0</c:v>
                </c:pt>
                <c:pt idx="34">
                  <c:v>100.0</c:v>
                </c:pt>
                <c:pt idx="35">
                  <c:v>79.57721843564638</c:v>
                </c:pt>
                <c:pt idx="36">
                  <c:v>63.4537109098206</c:v>
                </c:pt>
                <c:pt idx="37">
                  <c:v>53.98160150732153</c:v>
                </c:pt>
                <c:pt idx="38">
                  <c:v>52.1741404760691</c:v>
                </c:pt>
                <c:pt idx="39">
                  <c:v>100.0</c:v>
                </c:pt>
                <c:pt idx="40">
                  <c:v>2.990968323254801</c:v>
                </c:pt>
                <c:pt idx="41">
                  <c:v>20.57351886268149</c:v>
                </c:pt>
                <c:pt idx="42">
                  <c:v>14.82647692719607</c:v>
                </c:pt>
                <c:pt idx="43">
                  <c:v>38.90834055666554</c:v>
                </c:pt>
                <c:pt idx="44">
                  <c:v>43.92148321820549</c:v>
                </c:pt>
                <c:pt idx="45">
                  <c:v>100.0</c:v>
                </c:pt>
                <c:pt idx="46">
                  <c:v>100.0</c:v>
                </c:pt>
                <c:pt idx="47">
                  <c:v>100.0</c:v>
                </c:pt>
                <c:pt idx="48">
                  <c:v>100.0</c:v>
                </c:pt>
                <c:pt idx="49">
                  <c:v>100.0</c:v>
                </c:pt>
                <c:pt idx="50">
                  <c:v>75.0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2085174008"/>
        <c:axId val="2085177176"/>
      </c:bubbleChart>
      <c:valAx>
        <c:axId val="2085174008"/>
        <c:scaling>
          <c:orientation val="minMax"/>
          <c:max val="2015.0"/>
          <c:min val="1955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rgbClr val="FFFF66"/>
                </a:solidFill>
              </a:defRPr>
            </a:pPr>
            <a:endParaRPr lang="en-US"/>
          </a:p>
        </c:txPr>
        <c:crossAx val="2085177176"/>
        <c:crosses val="autoZero"/>
        <c:crossBetween val="midCat"/>
        <c:majorUnit val="5.0"/>
      </c:valAx>
      <c:valAx>
        <c:axId val="2085177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>
                    <a:solidFill>
                      <a:srgbClr val="FFFF66"/>
                    </a:solidFill>
                  </a:rPr>
                  <a:t>Average effect size in sd units</a:t>
                </a:r>
              </a:p>
            </c:rich>
          </c:tx>
          <c:layout>
            <c:manualLayout>
              <c:xMode val="edge"/>
              <c:yMode val="edge"/>
              <c:x val="0.0292954461287328"/>
              <c:y val="0.28239531093258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FF66"/>
                </a:solidFill>
              </a:defRPr>
            </a:pPr>
            <a:endParaRPr lang="en-US"/>
          </a:p>
        </c:txPr>
        <c:crossAx val="2085174008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511160181051997"/>
          <c:y val="0.150060979932619"/>
          <c:w val="0.41928242028517"/>
          <c:h val="0.102576089633138"/>
        </c:manualLayout>
      </c:layout>
      <c:overlay val="1"/>
      <c:spPr>
        <a:ln>
          <a:solidFill>
            <a:prstClr val="black"/>
          </a:solidFill>
        </a:ln>
      </c:spPr>
      <c:txPr>
        <a:bodyPr/>
        <a:lstStyle/>
        <a:p>
          <a:pPr>
            <a:defRPr sz="28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66"/>
                </a:solidFill>
              </a:defRPr>
            </a:pPr>
            <a:r>
              <a:rPr lang="en-US" sz="2400" dirty="0" smtClean="0">
                <a:solidFill>
                  <a:srgbClr val="FFFF66"/>
                </a:solidFill>
              </a:rPr>
              <a:t>Average cognitive impact </a:t>
            </a:r>
            <a:r>
              <a:rPr lang="en-US" sz="2400" dirty="0">
                <a:solidFill>
                  <a:srgbClr val="FFFF66"/>
                </a:solidFill>
              </a:rPr>
              <a:t>at end of treatment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399481576555"/>
          <c:y val="0.130710768121109"/>
          <c:w val="0.824318217466099"/>
          <c:h val="0.84514350747805"/>
        </c:manualLayout>
      </c:layout>
      <c:bubbleChart>
        <c:varyColors val="0"/>
        <c:ser>
          <c:idx val="0"/>
          <c:order val="0"/>
          <c:tx>
            <c:v>Head Start</c:v>
          </c:tx>
          <c:spPr>
            <a:solidFill>
              <a:srgbClr val="FF0000"/>
            </a:solidFill>
            <a:ln w="15875"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xVal>
            <c:numRef>
              <c:f>Sheet1!$E$2:$E$35</c:f>
              <c:numCache>
                <c:formatCode>General</c:formatCode>
                <c:ptCount val="34"/>
                <c:pt idx="0">
                  <c:v>1963.0</c:v>
                </c:pt>
                <c:pt idx="1">
                  <c:v>1965.0</c:v>
                </c:pt>
                <c:pt idx="2">
                  <c:v>1965.0</c:v>
                </c:pt>
                <c:pt idx="3">
                  <c:v>1965.0</c:v>
                </c:pt>
                <c:pt idx="4">
                  <c:v>1965.0</c:v>
                </c:pt>
                <c:pt idx="5">
                  <c:v>1965.0</c:v>
                </c:pt>
                <c:pt idx="6">
                  <c:v>1965.0</c:v>
                </c:pt>
                <c:pt idx="7">
                  <c:v>1965.0</c:v>
                </c:pt>
                <c:pt idx="8">
                  <c:v>1965.0</c:v>
                </c:pt>
                <c:pt idx="9">
                  <c:v>1965.0</c:v>
                </c:pt>
                <c:pt idx="10">
                  <c:v>1966.0</c:v>
                </c:pt>
                <c:pt idx="11">
                  <c:v>1966.0</c:v>
                </c:pt>
                <c:pt idx="12">
                  <c:v>1967.0</c:v>
                </c:pt>
                <c:pt idx="13">
                  <c:v>1968.0</c:v>
                </c:pt>
                <c:pt idx="14">
                  <c:v>1968.0</c:v>
                </c:pt>
                <c:pt idx="15">
                  <c:v>1968.0</c:v>
                </c:pt>
                <c:pt idx="16">
                  <c:v>1969.0</c:v>
                </c:pt>
                <c:pt idx="17">
                  <c:v>1969.0</c:v>
                </c:pt>
                <c:pt idx="18">
                  <c:v>1969.0</c:v>
                </c:pt>
                <c:pt idx="19">
                  <c:v>1971.0</c:v>
                </c:pt>
                <c:pt idx="20">
                  <c:v>1971.0</c:v>
                </c:pt>
                <c:pt idx="21">
                  <c:v>1979.0</c:v>
                </c:pt>
                <c:pt idx="22">
                  <c:v>1979.0</c:v>
                </c:pt>
                <c:pt idx="23">
                  <c:v>1979.0</c:v>
                </c:pt>
                <c:pt idx="24">
                  <c:v>1985.0</c:v>
                </c:pt>
                <c:pt idx="25">
                  <c:v>1996.0</c:v>
                </c:pt>
                <c:pt idx="26">
                  <c:v>1997.0</c:v>
                </c:pt>
                <c:pt idx="27">
                  <c:v>1997.0</c:v>
                </c:pt>
                <c:pt idx="28">
                  <c:v>1997.0</c:v>
                </c:pt>
                <c:pt idx="29">
                  <c:v>1998.0</c:v>
                </c:pt>
                <c:pt idx="30">
                  <c:v>2002.0</c:v>
                </c:pt>
                <c:pt idx="31">
                  <c:v>2002.0</c:v>
                </c:pt>
                <c:pt idx="32">
                  <c:v>2002.0</c:v>
                </c:pt>
                <c:pt idx="33">
                  <c:v>2002.0</c:v>
                </c:pt>
              </c:numCache>
            </c:numRef>
          </c:xVal>
          <c:yVal>
            <c:numRef>
              <c:f>Sheet1!$F$2:$F$35</c:f>
              <c:numCache>
                <c:formatCode>0.00</c:formatCode>
                <c:ptCount val="34"/>
                <c:pt idx="0">
                  <c:v>0.535472167333333</c:v>
                </c:pt>
                <c:pt idx="1">
                  <c:v>0.0994696481383241</c:v>
                </c:pt>
                <c:pt idx="2">
                  <c:v>0.0846194785000001</c:v>
                </c:pt>
                <c:pt idx="3">
                  <c:v>0.422497380868669</c:v>
                </c:pt>
                <c:pt idx="4">
                  <c:v>0.1445518</c:v>
                </c:pt>
                <c:pt idx="5">
                  <c:v>0.788181</c:v>
                </c:pt>
                <c:pt idx="6">
                  <c:v>0.378782</c:v>
                </c:pt>
                <c:pt idx="7">
                  <c:v>0.456544988556168</c:v>
                </c:pt>
                <c:pt idx="8">
                  <c:v>0.0336314323414162</c:v>
                </c:pt>
                <c:pt idx="9">
                  <c:v>-0.0635896894123054</c:v>
                </c:pt>
                <c:pt idx="10">
                  <c:v>0.739590193134686</c:v>
                </c:pt>
                <c:pt idx="11">
                  <c:v>-0.0696615339104404</c:v>
                </c:pt>
                <c:pt idx="12">
                  <c:v>-0.133538017582322</c:v>
                </c:pt>
                <c:pt idx="13">
                  <c:v>0.465191895584585</c:v>
                </c:pt>
                <c:pt idx="14">
                  <c:v>0.399367088354419</c:v>
                </c:pt>
                <c:pt idx="15">
                  <c:v>0.7004091015</c:v>
                </c:pt>
                <c:pt idx="16">
                  <c:v>0.325745884</c:v>
                </c:pt>
                <c:pt idx="17">
                  <c:v>0.316543081702994</c:v>
                </c:pt>
                <c:pt idx="18">
                  <c:v>0.274008259143944</c:v>
                </c:pt>
                <c:pt idx="19">
                  <c:v>0.548300158</c:v>
                </c:pt>
                <c:pt idx="20">
                  <c:v>0.385713772</c:v>
                </c:pt>
                <c:pt idx="21">
                  <c:v>0.285305153846154</c:v>
                </c:pt>
                <c:pt idx="22">
                  <c:v>0.329733538461538</c:v>
                </c:pt>
                <c:pt idx="23">
                  <c:v>0.549269896219194</c:v>
                </c:pt>
                <c:pt idx="24">
                  <c:v>0.0158895722691696</c:v>
                </c:pt>
                <c:pt idx="25">
                  <c:v>0.130010511601871</c:v>
                </c:pt>
                <c:pt idx="26">
                  <c:v>-0.0559287372468579</c:v>
                </c:pt>
                <c:pt idx="27">
                  <c:v>0.0516026992359601</c:v>
                </c:pt>
                <c:pt idx="28">
                  <c:v>-0.0369053809649455</c:v>
                </c:pt>
                <c:pt idx="29">
                  <c:v>0.3481835</c:v>
                </c:pt>
                <c:pt idx="30">
                  <c:v>0.26</c:v>
                </c:pt>
                <c:pt idx="31">
                  <c:v>0.246</c:v>
                </c:pt>
                <c:pt idx="32">
                  <c:v>-0.343730362304138</c:v>
                </c:pt>
                <c:pt idx="33">
                  <c:v>0.233827355855514</c:v>
                </c:pt>
              </c:numCache>
            </c:numRef>
          </c:yVal>
          <c:bubbleSize>
            <c:numRef>
              <c:f>Sheet1!$G$2:$G$35</c:f>
              <c:numCache>
                <c:formatCode>0.00</c:formatCode>
                <c:ptCount val="34"/>
                <c:pt idx="0">
                  <c:v>15.12878536269297</c:v>
                </c:pt>
                <c:pt idx="1">
                  <c:v>53.46429106332506</c:v>
                </c:pt>
                <c:pt idx="2">
                  <c:v>6.07594819320938</c:v>
                </c:pt>
                <c:pt idx="3">
                  <c:v>14.34438733479095</c:v>
                </c:pt>
                <c:pt idx="4">
                  <c:v>11.02558884049546</c:v>
                </c:pt>
                <c:pt idx="5">
                  <c:v>9.630986031070785</c:v>
                </c:pt>
                <c:pt idx="6">
                  <c:v>14.93114287930164</c:v>
                </c:pt>
                <c:pt idx="7">
                  <c:v>13.27916156703711</c:v>
                </c:pt>
                <c:pt idx="8">
                  <c:v>71.06559468626663</c:v>
                </c:pt>
                <c:pt idx="9">
                  <c:v>3.044235862676281</c:v>
                </c:pt>
                <c:pt idx="10">
                  <c:v>6.291890949528475</c:v>
                </c:pt>
                <c:pt idx="11">
                  <c:v>35.39968810330856</c:v>
                </c:pt>
                <c:pt idx="12">
                  <c:v>13.50407944897334</c:v>
                </c:pt>
                <c:pt idx="13">
                  <c:v>12.14033242863318</c:v>
                </c:pt>
                <c:pt idx="14">
                  <c:v>13.2521655319084</c:v>
                </c:pt>
                <c:pt idx="15">
                  <c:v>15.92744404690114</c:v>
                </c:pt>
                <c:pt idx="16">
                  <c:v>93.44747687886271</c:v>
                </c:pt>
                <c:pt idx="17">
                  <c:v>10.13399142145223</c:v>
                </c:pt>
                <c:pt idx="18">
                  <c:v>23.95912992595764</c:v>
                </c:pt>
                <c:pt idx="19">
                  <c:v>12.90967418867269</c:v>
                </c:pt>
                <c:pt idx="20">
                  <c:v>25.93992955416103</c:v>
                </c:pt>
                <c:pt idx="21">
                  <c:v>16.1836037423341</c:v>
                </c:pt>
                <c:pt idx="22">
                  <c:v>6.989239904445498</c:v>
                </c:pt>
                <c:pt idx="23">
                  <c:v>17.32957332465363</c:v>
                </c:pt>
                <c:pt idx="24">
                  <c:v>19.95484811659502</c:v>
                </c:pt>
                <c:pt idx="25">
                  <c:v>100.0</c:v>
                </c:pt>
                <c:pt idx="26">
                  <c:v>100.0</c:v>
                </c:pt>
                <c:pt idx="27">
                  <c:v>100.0</c:v>
                </c:pt>
                <c:pt idx="28">
                  <c:v>39.42088711045992</c:v>
                </c:pt>
                <c:pt idx="29">
                  <c:v>24.43173651661498</c:v>
                </c:pt>
                <c:pt idx="30">
                  <c:v>47.98714861817696</c:v>
                </c:pt>
                <c:pt idx="31">
                  <c:v>100.0</c:v>
                </c:pt>
                <c:pt idx="32">
                  <c:v>1.299498811623951</c:v>
                </c:pt>
                <c:pt idx="33">
                  <c:v>0.613453336321083</c:v>
                </c:pt>
              </c:numCache>
            </c:numRef>
          </c:bubbleSize>
          <c:bubble3D val="0"/>
        </c:ser>
        <c:ser>
          <c:idx val="1"/>
          <c:order val="1"/>
          <c:tx>
            <c:v>Non Head Start</c:v>
          </c:tx>
          <c:spPr>
            <a:solidFill>
              <a:srgbClr val="FFFF66"/>
            </a:solidFill>
            <a:ln w="12700">
              <a:noFill/>
            </a:ln>
            <a:effectLst>
              <a:outerShdw blurRad="40000" dist="23000" dir="5400000" rotWithShape="0">
                <a:schemeClr val="tx2">
                  <a:lumMod val="60000"/>
                  <a:lumOff val="40000"/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xVal>
            <c:numRef>
              <c:f>Sheet1!$E$36:$E$86</c:f>
              <c:numCache>
                <c:formatCode>General</c:formatCode>
                <c:ptCount val="51"/>
                <c:pt idx="0">
                  <c:v>1962.0</c:v>
                </c:pt>
                <c:pt idx="1">
                  <c:v>1962.0</c:v>
                </c:pt>
                <c:pt idx="2">
                  <c:v>1962.0</c:v>
                </c:pt>
                <c:pt idx="3">
                  <c:v>1962.0</c:v>
                </c:pt>
                <c:pt idx="4">
                  <c:v>1962.0</c:v>
                </c:pt>
                <c:pt idx="5">
                  <c:v>1964.0</c:v>
                </c:pt>
                <c:pt idx="6">
                  <c:v>1964.0</c:v>
                </c:pt>
                <c:pt idx="7">
                  <c:v>1965.0</c:v>
                </c:pt>
                <c:pt idx="8">
                  <c:v>1965.0</c:v>
                </c:pt>
                <c:pt idx="9">
                  <c:v>1966.0</c:v>
                </c:pt>
                <c:pt idx="10">
                  <c:v>1966.0</c:v>
                </c:pt>
                <c:pt idx="11">
                  <c:v>1967.0</c:v>
                </c:pt>
                <c:pt idx="12">
                  <c:v>1967.0</c:v>
                </c:pt>
                <c:pt idx="13">
                  <c:v>1968.0</c:v>
                </c:pt>
                <c:pt idx="14">
                  <c:v>1968.0</c:v>
                </c:pt>
                <c:pt idx="15">
                  <c:v>1968.0</c:v>
                </c:pt>
                <c:pt idx="16">
                  <c:v>1968.0</c:v>
                </c:pt>
                <c:pt idx="17">
                  <c:v>1969.0</c:v>
                </c:pt>
                <c:pt idx="18">
                  <c:v>1972.0</c:v>
                </c:pt>
                <c:pt idx="19">
                  <c:v>1974.0</c:v>
                </c:pt>
                <c:pt idx="20">
                  <c:v>1974.0</c:v>
                </c:pt>
                <c:pt idx="21">
                  <c:v>1976.0</c:v>
                </c:pt>
                <c:pt idx="22">
                  <c:v>1978.0</c:v>
                </c:pt>
                <c:pt idx="23">
                  <c:v>1979.0</c:v>
                </c:pt>
                <c:pt idx="24">
                  <c:v>1980.0</c:v>
                </c:pt>
                <c:pt idx="25">
                  <c:v>1981.0</c:v>
                </c:pt>
                <c:pt idx="26">
                  <c:v>1983.0</c:v>
                </c:pt>
                <c:pt idx="27">
                  <c:v>1984.0</c:v>
                </c:pt>
                <c:pt idx="28">
                  <c:v>1985.0</c:v>
                </c:pt>
                <c:pt idx="29">
                  <c:v>1991.0</c:v>
                </c:pt>
                <c:pt idx="30">
                  <c:v>1991.0</c:v>
                </c:pt>
                <c:pt idx="31">
                  <c:v>1991.0</c:v>
                </c:pt>
                <c:pt idx="32">
                  <c:v>1991.0</c:v>
                </c:pt>
                <c:pt idx="33">
                  <c:v>1991.0</c:v>
                </c:pt>
                <c:pt idx="34">
                  <c:v>1991.0</c:v>
                </c:pt>
                <c:pt idx="35">
                  <c:v>1992.0</c:v>
                </c:pt>
                <c:pt idx="36">
                  <c:v>1992.0</c:v>
                </c:pt>
                <c:pt idx="37">
                  <c:v>1993.0</c:v>
                </c:pt>
                <c:pt idx="38">
                  <c:v>1995.0</c:v>
                </c:pt>
                <c:pt idx="39">
                  <c:v>1997.0</c:v>
                </c:pt>
                <c:pt idx="40">
                  <c:v>1997.0</c:v>
                </c:pt>
                <c:pt idx="41">
                  <c:v>1997.0</c:v>
                </c:pt>
                <c:pt idx="42">
                  <c:v>1998.0</c:v>
                </c:pt>
                <c:pt idx="43">
                  <c:v>1999.0</c:v>
                </c:pt>
                <c:pt idx="44">
                  <c:v>2003.0</c:v>
                </c:pt>
                <c:pt idx="45">
                  <c:v>2004.0</c:v>
                </c:pt>
                <c:pt idx="46">
                  <c:v>2004.0</c:v>
                </c:pt>
                <c:pt idx="47">
                  <c:v>2004.0</c:v>
                </c:pt>
                <c:pt idx="48">
                  <c:v>2004.0</c:v>
                </c:pt>
                <c:pt idx="49">
                  <c:v>2004.0</c:v>
                </c:pt>
                <c:pt idx="50">
                  <c:v>2009.0</c:v>
                </c:pt>
              </c:numCache>
            </c:numRef>
          </c:xVal>
          <c:yVal>
            <c:numRef>
              <c:f>Sheet1!$F$36:$F$86</c:f>
              <c:numCache>
                <c:formatCode>0.00</c:formatCode>
                <c:ptCount val="51"/>
                <c:pt idx="0">
                  <c:v>1.041795907600999</c:v>
                </c:pt>
                <c:pt idx="1">
                  <c:v>-0.00614899597232694</c:v>
                </c:pt>
                <c:pt idx="2">
                  <c:v>0.143079640332968</c:v>
                </c:pt>
                <c:pt idx="3">
                  <c:v>0.000841694728331061</c:v>
                </c:pt>
                <c:pt idx="4">
                  <c:v>1.095013836035801</c:v>
                </c:pt>
                <c:pt idx="5">
                  <c:v>0.472104218265</c:v>
                </c:pt>
                <c:pt idx="6">
                  <c:v>0.744604120325948</c:v>
                </c:pt>
                <c:pt idx="7">
                  <c:v>1.600083472777781</c:v>
                </c:pt>
                <c:pt idx="8">
                  <c:v>0.0783891078755</c:v>
                </c:pt>
                <c:pt idx="9">
                  <c:v>-0.1944603917245</c:v>
                </c:pt>
                <c:pt idx="10">
                  <c:v>1.100867397114249</c:v>
                </c:pt>
                <c:pt idx="11">
                  <c:v>0.812304017161736</c:v>
                </c:pt>
                <c:pt idx="12">
                  <c:v>0.65271000710078</c:v>
                </c:pt>
                <c:pt idx="13">
                  <c:v>1.221243792999998</c:v>
                </c:pt>
                <c:pt idx="14">
                  <c:v>0.153502160374709</c:v>
                </c:pt>
                <c:pt idx="15">
                  <c:v>0.376072338578567</c:v>
                </c:pt>
                <c:pt idx="16">
                  <c:v>0.667370232594584</c:v>
                </c:pt>
                <c:pt idx="17">
                  <c:v>0.458626222</c:v>
                </c:pt>
                <c:pt idx="18">
                  <c:v>0.895</c:v>
                </c:pt>
                <c:pt idx="19">
                  <c:v>0.35758214431867</c:v>
                </c:pt>
                <c:pt idx="20">
                  <c:v>0.857587146820382</c:v>
                </c:pt>
                <c:pt idx="21">
                  <c:v>0.39369456164571</c:v>
                </c:pt>
                <c:pt idx="22">
                  <c:v>0.442888044607143</c:v>
                </c:pt>
                <c:pt idx="23">
                  <c:v>0.622</c:v>
                </c:pt>
                <c:pt idx="24">
                  <c:v>0.47533</c:v>
                </c:pt>
                <c:pt idx="25">
                  <c:v>0.00932212673125118</c:v>
                </c:pt>
                <c:pt idx="26">
                  <c:v>0.744847234000818</c:v>
                </c:pt>
                <c:pt idx="27">
                  <c:v>0.264795858464566</c:v>
                </c:pt>
                <c:pt idx="28">
                  <c:v>0.173982145857361</c:v>
                </c:pt>
                <c:pt idx="29">
                  <c:v>0.0431394843333333</c:v>
                </c:pt>
                <c:pt idx="30">
                  <c:v>0.0956599273404011</c:v>
                </c:pt>
                <c:pt idx="31">
                  <c:v>0.132525297817957</c:v>
                </c:pt>
                <c:pt idx="32">
                  <c:v>0.492559696436752</c:v>
                </c:pt>
                <c:pt idx="33">
                  <c:v>0.0297023703754336</c:v>
                </c:pt>
                <c:pt idx="34">
                  <c:v>0.198377397769517</c:v>
                </c:pt>
                <c:pt idx="35">
                  <c:v>0.219842849460574</c:v>
                </c:pt>
                <c:pt idx="36">
                  <c:v>0.110303241253833</c:v>
                </c:pt>
                <c:pt idx="37">
                  <c:v>0.234860367018648</c:v>
                </c:pt>
                <c:pt idx="38">
                  <c:v>0.248425017701141</c:v>
                </c:pt>
                <c:pt idx="39">
                  <c:v>0.288577780711259</c:v>
                </c:pt>
                <c:pt idx="40">
                  <c:v>1.08547814031142</c:v>
                </c:pt>
                <c:pt idx="41">
                  <c:v>0.433523331214359</c:v>
                </c:pt>
                <c:pt idx="42">
                  <c:v>0.262765101661121</c:v>
                </c:pt>
                <c:pt idx="43">
                  <c:v>-0.189050015665897</c:v>
                </c:pt>
                <c:pt idx="44">
                  <c:v>0.157319018624898</c:v>
                </c:pt>
                <c:pt idx="45">
                  <c:v>0.133976088651255</c:v>
                </c:pt>
                <c:pt idx="46">
                  <c:v>0.0876404721310059</c:v>
                </c:pt>
                <c:pt idx="47">
                  <c:v>0.13645812794447</c:v>
                </c:pt>
                <c:pt idx="48">
                  <c:v>0.142636969851998</c:v>
                </c:pt>
                <c:pt idx="49">
                  <c:v>0.148344389796359</c:v>
                </c:pt>
                <c:pt idx="50">
                  <c:v>0.54</c:v>
                </c:pt>
              </c:numCache>
            </c:numRef>
          </c:yVal>
          <c:bubbleSize>
            <c:numRef>
              <c:f>Sheet1!$G$36:$G$86</c:f>
              <c:numCache>
                <c:formatCode>0.00</c:formatCode>
                <c:ptCount val="51"/>
                <c:pt idx="0">
                  <c:v>8.469618328366024</c:v>
                </c:pt>
                <c:pt idx="1">
                  <c:v>11.4164383493244</c:v>
                </c:pt>
                <c:pt idx="2">
                  <c:v>9.361422224479298</c:v>
                </c:pt>
                <c:pt idx="3">
                  <c:v>8.722212893489451</c:v>
                </c:pt>
                <c:pt idx="4">
                  <c:v>9.234241730190478</c:v>
                </c:pt>
                <c:pt idx="5">
                  <c:v>20.4116634118729</c:v>
                </c:pt>
                <c:pt idx="6">
                  <c:v>10.37708964962964</c:v>
                </c:pt>
                <c:pt idx="7">
                  <c:v>1.345377462259933</c:v>
                </c:pt>
                <c:pt idx="8">
                  <c:v>100.0</c:v>
                </c:pt>
                <c:pt idx="9">
                  <c:v>7.285016785339132</c:v>
                </c:pt>
                <c:pt idx="10">
                  <c:v>6.398043076923074</c:v>
                </c:pt>
                <c:pt idx="11">
                  <c:v>7.287523980328127</c:v>
                </c:pt>
                <c:pt idx="12">
                  <c:v>13.16030070577272</c:v>
                </c:pt>
                <c:pt idx="13">
                  <c:v>7.877606958384832</c:v>
                </c:pt>
                <c:pt idx="14">
                  <c:v>2.882342400876558</c:v>
                </c:pt>
                <c:pt idx="15">
                  <c:v>6.200777386544947</c:v>
                </c:pt>
                <c:pt idx="16">
                  <c:v>5.531625463134585</c:v>
                </c:pt>
                <c:pt idx="17">
                  <c:v>100.0</c:v>
                </c:pt>
                <c:pt idx="18">
                  <c:v>16.47446457990114</c:v>
                </c:pt>
                <c:pt idx="19">
                  <c:v>16.4121174850893</c:v>
                </c:pt>
                <c:pt idx="20">
                  <c:v>8.353741245310583</c:v>
                </c:pt>
                <c:pt idx="21">
                  <c:v>1.343662854239058</c:v>
                </c:pt>
                <c:pt idx="22">
                  <c:v>4.26951990823813</c:v>
                </c:pt>
                <c:pt idx="23">
                  <c:v>17.28590322056024</c:v>
                </c:pt>
                <c:pt idx="24">
                  <c:v>18.09064713524835</c:v>
                </c:pt>
                <c:pt idx="25">
                  <c:v>5.709757785732738</c:v>
                </c:pt>
                <c:pt idx="26">
                  <c:v>29.98407102245029</c:v>
                </c:pt>
                <c:pt idx="27">
                  <c:v>76.73629958759981</c:v>
                </c:pt>
                <c:pt idx="28">
                  <c:v>93.84688461393428</c:v>
                </c:pt>
                <c:pt idx="29">
                  <c:v>27.13139995066777</c:v>
                </c:pt>
                <c:pt idx="30">
                  <c:v>47.52070671272146</c:v>
                </c:pt>
                <c:pt idx="31">
                  <c:v>18.28703104709123</c:v>
                </c:pt>
                <c:pt idx="32">
                  <c:v>20.06257331414243</c:v>
                </c:pt>
                <c:pt idx="33">
                  <c:v>100.0</c:v>
                </c:pt>
                <c:pt idx="34">
                  <c:v>100.0</c:v>
                </c:pt>
                <c:pt idx="35">
                  <c:v>79.57721843564638</c:v>
                </c:pt>
                <c:pt idx="36">
                  <c:v>63.4537109098206</c:v>
                </c:pt>
                <c:pt idx="37">
                  <c:v>53.98160150732153</c:v>
                </c:pt>
                <c:pt idx="38">
                  <c:v>52.1741404760691</c:v>
                </c:pt>
                <c:pt idx="39">
                  <c:v>100.0</c:v>
                </c:pt>
                <c:pt idx="40">
                  <c:v>2.990968323254801</c:v>
                </c:pt>
                <c:pt idx="41">
                  <c:v>20.57351886268149</c:v>
                </c:pt>
                <c:pt idx="42">
                  <c:v>14.82647692719607</c:v>
                </c:pt>
                <c:pt idx="43">
                  <c:v>38.90834055666554</c:v>
                </c:pt>
                <c:pt idx="44">
                  <c:v>43.92148321820549</c:v>
                </c:pt>
                <c:pt idx="45">
                  <c:v>100.0</c:v>
                </c:pt>
                <c:pt idx="46">
                  <c:v>100.0</c:v>
                </c:pt>
                <c:pt idx="47">
                  <c:v>100.0</c:v>
                </c:pt>
                <c:pt idx="48">
                  <c:v>100.0</c:v>
                </c:pt>
                <c:pt idx="49">
                  <c:v>100.0</c:v>
                </c:pt>
                <c:pt idx="50">
                  <c:v>75.0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2085252536"/>
        <c:axId val="2085255704"/>
      </c:bubbleChart>
      <c:valAx>
        <c:axId val="2085252536"/>
        <c:scaling>
          <c:orientation val="minMax"/>
          <c:max val="2015.0"/>
          <c:min val="1955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rgbClr val="FFFF66"/>
                </a:solidFill>
              </a:defRPr>
            </a:pPr>
            <a:endParaRPr lang="en-US"/>
          </a:p>
        </c:txPr>
        <c:crossAx val="2085255704"/>
        <c:crosses val="autoZero"/>
        <c:crossBetween val="midCat"/>
        <c:majorUnit val="5.0"/>
      </c:valAx>
      <c:valAx>
        <c:axId val="2085255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>
                    <a:solidFill>
                      <a:srgbClr val="FFFF66"/>
                    </a:solidFill>
                  </a:rPr>
                  <a:t>Average effect size in sd units</a:t>
                </a:r>
              </a:p>
            </c:rich>
          </c:tx>
          <c:layout>
            <c:manualLayout>
              <c:xMode val="edge"/>
              <c:yMode val="edge"/>
              <c:x val="0.0292954461287328"/>
              <c:y val="0.28239531093258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FF66"/>
                </a:solidFill>
              </a:defRPr>
            </a:pPr>
            <a:endParaRPr lang="en-US"/>
          </a:p>
        </c:txPr>
        <c:crossAx val="2085252536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511160181051997"/>
          <c:y val="0.150060979932619"/>
          <c:w val="0.41928242028517"/>
          <c:h val="0.102576089633138"/>
        </c:manualLayout>
      </c:layout>
      <c:overlay val="1"/>
      <c:spPr>
        <a:ln>
          <a:solidFill>
            <a:prstClr val="black"/>
          </a:solidFill>
        </a:ln>
      </c:spPr>
      <c:txPr>
        <a:bodyPr/>
        <a:lstStyle/>
        <a:p>
          <a:pPr>
            <a:defRPr sz="28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987037804485"/>
          <c:y val="0.04400656167979"/>
          <c:w val="0.868012962195515"/>
          <c:h val="0.7154780652418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0.5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dLbl>
              <c:idx val="0"/>
              <c:layout>
                <c:manualLayout>
                  <c:x val="0.00741645696349813"/>
                  <c:y val="-0.28336546293782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44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17406715913094"/>
                  <c:y val="-0.37582586659426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62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7726141191114"/>
                  <c:y val="-0.359195628563671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59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08534242498038"/>
                  <c:y val="-0.31976400579238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50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Sheet1!$B$3:$B$6</c:f>
              <c:strCache>
                <c:ptCount val="4"/>
                <c:pt idx="0">
                  <c:v>PPVT-III (vocabulary)</c:v>
                </c:pt>
                <c:pt idx="1">
                  <c:v>W-J LW (early reading)</c:v>
                </c:pt>
                <c:pt idx="2">
                  <c:v>W-J AP (numeracy)</c:v>
                </c:pt>
                <c:pt idx="3">
                  <c:v>REMA Short (numeracy, geometry)</c:v>
                </c:pt>
              </c:strCache>
            </c:strRef>
          </c:cat>
          <c:val>
            <c:numRef>
              <c:f>Sheet1!$A$3:$A$6</c:f>
              <c:numCache>
                <c:formatCode>General</c:formatCode>
                <c:ptCount val="4"/>
                <c:pt idx="0">
                  <c:v>0.44</c:v>
                </c:pt>
                <c:pt idx="1">
                  <c:v>0.620000000000001</c:v>
                </c:pt>
                <c:pt idx="2">
                  <c:v>0.59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6496776"/>
        <c:axId val="2116499896"/>
      </c:barChart>
      <c:catAx>
        <c:axId val="2116496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solidFill>
                  <a:srgbClr val="FFFF66"/>
                </a:solidFill>
              </a:defRPr>
            </a:pPr>
            <a:endParaRPr lang="en-US"/>
          </a:p>
        </c:txPr>
        <c:crossAx val="2116499896"/>
        <c:crosses val="autoZero"/>
        <c:auto val="1"/>
        <c:lblAlgn val="ctr"/>
        <c:lblOffset val="100"/>
        <c:noMultiLvlLbl val="0"/>
      </c:catAx>
      <c:valAx>
        <c:axId val="21164998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 algn="ctr">
                  <a:defRPr b="0">
                    <a:solidFill>
                      <a:srgbClr val="FFFF66"/>
                    </a:solidFill>
                  </a:defRPr>
                </a:pPr>
                <a:r>
                  <a:rPr lang="en-US" sz="2000" b="0" dirty="0">
                    <a:solidFill>
                      <a:srgbClr val="FFFF66"/>
                    </a:solidFill>
                  </a:rPr>
                  <a:t>E</a:t>
                </a:r>
                <a:r>
                  <a:rPr lang="en-US" sz="2000" b="0" dirty="0" smtClean="0">
                    <a:solidFill>
                      <a:srgbClr val="FFFF66"/>
                    </a:solidFill>
                  </a:rPr>
                  <a:t>ffect </a:t>
                </a:r>
                <a:r>
                  <a:rPr lang="en-US" sz="2000" b="0" dirty="0">
                    <a:solidFill>
                      <a:srgbClr val="FFFF66"/>
                    </a:solidFill>
                  </a:rPr>
                  <a:t>size</a:t>
                </a:r>
              </a:p>
            </c:rich>
          </c:tx>
          <c:layout>
            <c:manualLayout>
              <c:xMode val="edge"/>
              <c:yMode val="edge"/>
              <c:x val="0.012931228991113"/>
              <c:y val="0.3341621672290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FF66"/>
                </a:solidFill>
              </a:defRPr>
            </a:pPr>
            <a:endParaRPr lang="en-US"/>
          </a:p>
        </c:txPr>
        <c:crossAx val="21164967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82830271216098"/>
          <c:y val="0.0408653341409247"/>
          <c:w val="0.912379952505937"/>
          <c:h val="0.6669160104986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0.5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dLbl>
              <c:idx val="0"/>
              <c:layout>
                <c:manualLayout>
                  <c:x val="0.0090273676727909"/>
                  <c:y val="-0.17281150083512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24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07638888888889"/>
                  <c:y val="-0.17272727272727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24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24998632983377"/>
                  <c:y val="-0.15454569315199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21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555555555555554"/>
                  <c:y val="-0.18240730136005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FF66"/>
                        </a:solidFill>
                      </a:rPr>
                      <a:t>.</a:t>
                    </a:r>
                    <a:r>
                      <a:rPr lang="en-US" sz="2000" dirty="0" smtClean="0"/>
                      <a:t>28</a:t>
                    </a:r>
                    <a:r>
                      <a:rPr lang="en-US" sz="2000" dirty="0"/>
                      <a:t>***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17362478127734"/>
                  <c:y val="-0.1030303030303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.11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Sheet1!$A$28:$E$28</c:f>
              <c:strCache>
                <c:ptCount val="5"/>
                <c:pt idx="0">
                  <c:v>Backward DS (working memory)</c:v>
                </c:pt>
                <c:pt idx="1">
                  <c:v>Forward Digit Span (working memory)</c:v>
                </c:pt>
                <c:pt idx="2">
                  <c:v>Pencil Tap (inhibitory control)</c:v>
                </c:pt>
                <c:pt idx="3">
                  <c:v>DCCS (inhibitory control)</c:v>
                </c:pt>
                <c:pt idx="4">
                  <c:v>TOQ Attention (att. shifting)</c:v>
                </c:pt>
              </c:strCache>
            </c:strRef>
          </c:cat>
          <c:val>
            <c:numRef>
              <c:f>Sheet1!$A$29:$E$29</c:f>
              <c:numCache>
                <c:formatCode>General</c:formatCode>
                <c:ptCount val="5"/>
                <c:pt idx="0">
                  <c:v>0.24</c:v>
                </c:pt>
                <c:pt idx="1">
                  <c:v>0.24</c:v>
                </c:pt>
                <c:pt idx="2">
                  <c:v>0.21</c:v>
                </c:pt>
                <c:pt idx="3">
                  <c:v>0.28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5336072"/>
        <c:axId val="2115339064"/>
      </c:barChart>
      <c:catAx>
        <c:axId val="2115336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FF66"/>
                </a:solidFill>
              </a:defRPr>
            </a:pPr>
            <a:endParaRPr lang="en-US"/>
          </a:p>
        </c:txPr>
        <c:crossAx val="2115339064"/>
        <c:crosses val="autoZero"/>
        <c:auto val="1"/>
        <c:lblAlgn val="ctr"/>
        <c:lblOffset val="100"/>
        <c:noMultiLvlLbl val="0"/>
      </c:catAx>
      <c:valAx>
        <c:axId val="2115339064"/>
        <c:scaling>
          <c:orientation val="minMax"/>
          <c:max val="0.700000000000001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66"/>
                </a:solidFill>
              </a:defRPr>
            </a:pPr>
            <a:endParaRPr lang="en-US"/>
          </a:p>
        </c:txPr>
        <c:crossAx val="211533607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0.09649</cdr:x>
      <cdr:y>0.55779</cdr:y>
    </cdr:from>
    <cdr:to>
      <cdr:x>0.28947</cdr:x>
      <cdr:y>0.76696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3048000"/>
          <a:ext cx="1676379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200" dirty="0" smtClean="0">
              <a:solidFill>
                <a:srgbClr val="FFFF66"/>
              </a:solidFill>
            </a:rPr>
            <a:t>Math (or ~reading) achievement</a:t>
          </a:r>
          <a:endParaRPr lang="en-US" sz="22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0.77193</cdr:x>
      <cdr:y>0.1255</cdr:y>
    </cdr:from>
    <cdr:to>
      <cdr:x>0.95614</cdr:x>
      <cdr:y>0.34862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705600" y="685800"/>
          <a:ext cx="1600195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FF66"/>
              </a:solidFill>
            </a:rPr>
            <a:t>Mental health problems</a:t>
          </a:r>
          <a:endParaRPr lang="en-US" sz="24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0.52632</cdr:x>
      <cdr:y>0.18128</cdr:y>
    </cdr:from>
    <cdr:to>
      <cdr:x>0.75219</cdr:x>
      <cdr:y>0.3219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0" y="990600"/>
          <a:ext cx="1962150" cy="768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FF66"/>
              </a:solidFill>
            </a:rPr>
            <a:t>Anti-social behavior</a:t>
          </a:r>
          <a:endParaRPr lang="en-US" sz="24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0.30702</cdr:x>
      <cdr:y>0.57173</cdr:y>
    </cdr:from>
    <cdr:to>
      <cdr:x>0.50877</cdr:x>
      <cdr:y>0.71235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67000" y="3124200"/>
          <a:ext cx="1752600" cy="768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FF66"/>
              </a:solidFill>
            </a:rPr>
            <a:t>School engagement</a:t>
          </a:r>
          <a:endParaRPr lang="en-US" sz="24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0.0614</cdr:x>
      <cdr:y>0.3125</cdr:y>
    </cdr:from>
    <cdr:to>
      <cdr:x>0.08772</cdr:x>
      <cdr:y>0.65625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3400" y="1524000"/>
          <a:ext cx="228600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0.09649</cdr:x>
      <cdr:y>0.55779</cdr:y>
    </cdr:from>
    <cdr:to>
      <cdr:x>0.28947</cdr:x>
      <cdr:y>0.76696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3048000"/>
          <a:ext cx="1676379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200" dirty="0" smtClean="0">
              <a:solidFill>
                <a:srgbClr val="FFFF66"/>
              </a:solidFill>
            </a:rPr>
            <a:t>Math or reading achievement</a:t>
          </a:r>
          <a:endParaRPr lang="en-US" sz="22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0.77193</cdr:x>
      <cdr:y>0.1255</cdr:y>
    </cdr:from>
    <cdr:to>
      <cdr:x>0.95614</cdr:x>
      <cdr:y>0.34862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705600" y="685800"/>
          <a:ext cx="1600195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FF66"/>
              </a:solidFill>
            </a:rPr>
            <a:t>Mental health problems</a:t>
          </a:r>
          <a:endParaRPr lang="en-US" sz="24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0.52632</cdr:x>
      <cdr:y>0.18128</cdr:y>
    </cdr:from>
    <cdr:to>
      <cdr:x>0.75219</cdr:x>
      <cdr:y>0.3219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0" y="990600"/>
          <a:ext cx="1962150" cy="768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FF66"/>
              </a:solidFill>
            </a:rPr>
            <a:t>Anti-social behavior</a:t>
          </a:r>
          <a:endParaRPr lang="en-US" sz="24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0.30702</cdr:x>
      <cdr:y>0.57173</cdr:y>
    </cdr:from>
    <cdr:to>
      <cdr:x>0.50877</cdr:x>
      <cdr:y>0.71235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67000" y="3124200"/>
          <a:ext cx="1752600" cy="768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FF66"/>
              </a:solidFill>
            </a:rPr>
            <a:t>School engagement</a:t>
          </a:r>
          <a:endParaRPr lang="en-US" sz="24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0.0614</cdr:x>
      <cdr:y>0.3125</cdr:y>
    </cdr:from>
    <cdr:to>
      <cdr:x>0.08772</cdr:x>
      <cdr:y>0.65625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3400" y="1524000"/>
          <a:ext cx="228600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0.15877</cdr:x>
      <cdr:y>0.21473</cdr:y>
    </cdr:from>
    <cdr:to>
      <cdr:x>0.37514</cdr:x>
      <cdr:y>0.28699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2438" y="1253924"/>
          <a:ext cx="1856772" cy="421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Perry Preschool</a:t>
          </a:r>
        </a:p>
      </cdr:txBody>
    </cdr:sp>
  </cdr:relSizeAnchor>
  <cdr:relSizeAnchor xmlns:cdr="http://schemas.openxmlformats.org/drawingml/2006/chartDrawing">
    <cdr:from>
      <cdr:x>0.23633</cdr:x>
      <cdr:y>0.28493</cdr:y>
    </cdr:from>
    <cdr:to>
      <cdr:x>0.24408</cdr:x>
      <cdr:y>0.41192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2028043" y="1663884"/>
          <a:ext cx="66497" cy="7415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0.40778</cdr:x>
      <cdr:y>0.3167</cdr:y>
    </cdr:from>
    <cdr:to>
      <cdr:x>0.62415</cdr:x>
      <cdr:y>0.38896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492450" y="1844815"/>
          <a:ext cx="1853129" cy="420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Abecedarian</a:t>
          </a:r>
        </a:p>
      </cdr:txBody>
    </cdr:sp>
  </cdr:relSizeAnchor>
  <cdr:relSizeAnchor xmlns:cdr="http://schemas.openxmlformats.org/drawingml/2006/chartDrawing">
    <cdr:from>
      <cdr:x>0.40686</cdr:x>
      <cdr:y>0.39099</cdr:y>
    </cdr:from>
    <cdr:to>
      <cdr:x>0.49755</cdr:x>
      <cdr:y>0.48829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3484627" y="2277603"/>
          <a:ext cx="776693" cy="56677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0.15877</cdr:x>
      <cdr:y>0.21473</cdr:y>
    </cdr:from>
    <cdr:to>
      <cdr:x>0.37514</cdr:x>
      <cdr:y>0.28699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2438" y="1253924"/>
          <a:ext cx="1856772" cy="421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Perry Preschool</a:t>
          </a:r>
        </a:p>
      </cdr:txBody>
    </cdr:sp>
  </cdr:relSizeAnchor>
  <cdr:relSizeAnchor xmlns:cdr="http://schemas.openxmlformats.org/drawingml/2006/chartDrawing">
    <cdr:from>
      <cdr:x>0.23633</cdr:x>
      <cdr:y>0.28493</cdr:y>
    </cdr:from>
    <cdr:to>
      <cdr:x>0.24408</cdr:x>
      <cdr:y>0.41192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2028043" y="1663884"/>
          <a:ext cx="66497" cy="7415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 smtClean="0"/>
            <a:t>Y</a:t>
          </a:r>
          <a:endParaRPr lang="en-US" dirty="0"/>
        </a:p>
      </cdr:txBody>
    </cdr:sp>
  </cdr:relSizeAnchor>
  <cdr:relSizeAnchor xmlns:cdr="http://schemas.openxmlformats.org/drawingml/2006/chartDrawing">
    <cdr:from>
      <cdr:x>0.40778</cdr:x>
      <cdr:y>0.3167</cdr:y>
    </cdr:from>
    <cdr:to>
      <cdr:x>0.62415</cdr:x>
      <cdr:y>0.38896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492450" y="1844815"/>
          <a:ext cx="1853129" cy="420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Abecedarian</a:t>
          </a:r>
        </a:p>
      </cdr:txBody>
    </cdr:sp>
  </cdr:relSizeAnchor>
  <cdr:relSizeAnchor xmlns:cdr="http://schemas.openxmlformats.org/drawingml/2006/chartDrawing">
    <cdr:from>
      <cdr:x>0.40686</cdr:x>
      <cdr:y>0.39099</cdr:y>
    </cdr:from>
    <cdr:to>
      <cdr:x>0.49755</cdr:x>
      <cdr:y>0.48829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3484627" y="2277603"/>
          <a:ext cx="776693" cy="56677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0.60833</cdr:x>
      <cdr:y>0.48889</cdr:y>
    </cdr:from>
    <cdr:to>
      <cdr:x>0.825</cdr:x>
      <cdr:y>0.56115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562600" y="3352800"/>
          <a:ext cx="1981200" cy="495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National Head</a:t>
          </a:r>
          <a:r>
            <a:rPr lang="en-US" sz="2000" b="1" baseline="0" dirty="0">
              <a:solidFill>
                <a:srgbClr val="FFFF66"/>
              </a:solidFill>
            </a:rPr>
            <a:t> </a:t>
          </a:r>
          <a:r>
            <a:rPr lang="en-US" sz="2000" baseline="0" dirty="0">
              <a:solidFill>
                <a:srgbClr val="FFFF66"/>
              </a:solidFill>
            </a:rPr>
            <a:t>Start</a:t>
          </a:r>
          <a:endParaRPr lang="en-US" sz="20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0.725</cdr:x>
      <cdr:y>0.58889</cdr:y>
    </cdr:from>
    <cdr:to>
      <cdr:x>0.775</cdr:x>
      <cdr:y>0.66667</cdr:y>
    </cdr:to>
    <cdr:sp macro="" textlink="">
      <cdr:nvSpPr>
        <cdr:cNvPr id="10" name="Straight Arrow Connector 9"/>
        <cdr:cNvSpPr/>
      </cdr:nvSpPr>
      <cdr:spPr>
        <a:xfrm xmlns:a="http://schemas.openxmlformats.org/drawingml/2006/main">
          <a:off x="6629401" y="4038600"/>
          <a:ext cx="4572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0.15877</cdr:x>
      <cdr:y>0.21473</cdr:y>
    </cdr:from>
    <cdr:to>
      <cdr:x>0.37514</cdr:x>
      <cdr:y>0.28699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2438" y="1253924"/>
          <a:ext cx="1856772" cy="421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Perry Preschool</a:t>
          </a:r>
        </a:p>
      </cdr:txBody>
    </cdr:sp>
  </cdr:relSizeAnchor>
  <cdr:relSizeAnchor xmlns:cdr="http://schemas.openxmlformats.org/drawingml/2006/chartDrawing">
    <cdr:from>
      <cdr:x>0.23633</cdr:x>
      <cdr:y>0.28493</cdr:y>
    </cdr:from>
    <cdr:to>
      <cdr:x>0.24408</cdr:x>
      <cdr:y>0.41192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2028043" y="1663884"/>
          <a:ext cx="66497" cy="7415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 smtClean="0"/>
            <a:t>Y</a:t>
          </a:r>
          <a:endParaRPr lang="en-US" dirty="0"/>
        </a:p>
      </cdr:txBody>
    </cdr:sp>
  </cdr:relSizeAnchor>
  <cdr:relSizeAnchor xmlns:cdr="http://schemas.openxmlformats.org/drawingml/2006/chartDrawing">
    <cdr:from>
      <cdr:x>0.40778</cdr:x>
      <cdr:y>0.3167</cdr:y>
    </cdr:from>
    <cdr:to>
      <cdr:x>0.62415</cdr:x>
      <cdr:y>0.38896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492450" y="1844815"/>
          <a:ext cx="1853129" cy="420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Abecedarian</a:t>
          </a:r>
        </a:p>
      </cdr:txBody>
    </cdr:sp>
  </cdr:relSizeAnchor>
  <cdr:relSizeAnchor xmlns:cdr="http://schemas.openxmlformats.org/drawingml/2006/chartDrawing">
    <cdr:from>
      <cdr:x>0.40686</cdr:x>
      <cdr:y>0.39099</cdr:y>
    </cdr:from>
    <cdr:to>
      <cdr:x>0.49755</cdr:x>
      <cdr:y>0.48829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3484627" y="2277603"/>
          <a:ext cx="776693" cy="56677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0.60833</cdr:x>
      <cdr:y>0.48889</cdr:y>
    </cdr:from>
    <cdr:to>
      <cdr:x>0.825</cdr:x>
      <cdr:y>0.56115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562600" y="3352800"/>
          <a:ext cx="1981200" cy="495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>
              <a:solidFill>
                <a:srgbClr val="FFFF66"/>
              </a:solidFill>
            </a:rPr>
            <a:t>National Head</a:t>
          </a:r>
          <a:r>
            <a:rPr lang="en-US" sz="2000" b="1" baseline="0" dirty="0">
              <a:solidFill>
                <a:srgbClr val="FFFF66"/>
              </a:solidFill>
            </a:rPr>
            <a:t> </a:t>
          </a:r>
          <a:r>
            <a:rPr lang="en-US" sz="2000" baseline="0" dirty="0">
              <a:solidFill>
                <a:srgbClr val="FFFF66"/>
              </a:solidFill>
            </a:rPr>
            <a:t>Start</a:t>
          </a:r>
          <a:endParaRPr lang="en-US" sz="20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0.725</cdr:x>
      <cdr:y>0.58889</cdr:y>
    </cdr:from>
    <cdr:to>
      <cdr:x>0.775</cdr:x>
      <cdr:y>0.66667</cdr:y>
    </cdr:to>
    <cdr:sp macro="" textlink="">
      <cdr:nvSpPr>
        <cdr:cNvPr id="10" name="Straight Arrow Connector 9"/>
        <cdr:cNvSpPr/>
      </cdr:nvSpPr>
      <cdr:spPr>
        <a:xfrm xmlns:a="http://schemas.openxmlformats.org/drawingml/2006/main">
          <a:off x="6629401" y="4038600"/>
          <a:ext cx="4572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66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0.83333</cdr:x>
      <cdr:y>0.35556</cdr:y>
    </cdr:from>
    <cdr:to>
      <cdr:x>0.95833</cdr:x>
      <cdr:y>0.42782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620000" y="2438400"/>
          <a:ext cx="1143000" cy="495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rgbClr val="FFFF66"/>
              </a:solidFill>
            </a:rPr>
            <a:t>Boston pre-K</a:t>
          </a:r>
          <a:endParaRPr lang="en-US" sz="2000" dirty="0">
            <a:solidFill>
              <a:srgbClr val="FFFF66"/>
            </a:solidFill>
          </a:endParaRPr>
        </a:p>
      </cdr:txBody>
    </cdr:sp>
  </cdr:relSizeAnchor>
  <cdr:relSizeAnchor xmlns:cdr="http://schemas.openxmlformats.org/drawingml/2006/chartDrawing">
    <cdr:from>
      <cdr:x>0.89167</cdr:x>
      <cdr:y>0.46667</cdr:y>
    </cdr:from>
    <cdr:to>
      <cdr:x>0.9</cdr:x>
      <cdr:y>0.56667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flipH="1">
          <a:off x="8153400" y="3200400"/>
          <a:ext cx="76200" cy="685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FF66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5343C02-29B5-4680-BCF4-5784331E4608}" type="datetimeFigureOut">
              <a:rPr lang="en-US"/>
              <a:pPr>
                <a:defRPr/>
              </a:pPr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D838A45-51C1-4BD1-B3AF-844CBCF0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6B1F0F-B16F-45D6-A07A-11F18ACA6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64A6D-60F4-465C-A419-09CCD17F7A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AB13D-A13B-F14E-81AB-E4F2423858E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213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AB13D-A13B-F14E-81AB-E4F2423858E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28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9287C-1396-4A02-9F2D-07E015D495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64A6D-60F4-465C-A419-09CCD17F7AF6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1B2D4-C0B0-4314-8132-E6FD9176611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C7861A-426E-47AE-96E6-4068B6355F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C7861A-426E-47AE-96E6-4068B6355F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4763-0680-404E-89A0-0FA16BC2469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D5DE78-B511-47D6-8EC7-87E3716E83D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215F-ECC5-4411-8CC8-E36382A28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BB20B-1C4A-4D23-B811-4903566B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653B-B49E-4753-93A0-B02F2D882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6DF9-B846-41AC-A42A-79D63768D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28600" y="1962400"/>
            <a:ext cx="8345384" cy="2898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01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73044-BBDA-4000-80A4-10A3C4728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E72C-7AA0-4444-AD2E-7346A40C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82A7-869B-462D-BABB-86F05E356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B21BB-9B65-4CFD-A5EE-A55FEECCC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F4D3A-C432-4E9E-B02D-21014A85B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A25CD-EA7C-467C-ABEB-E8395BAD6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FC5E-70FB-4DA3-9202-7CAC761D4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B8632-CDD3-4BAD-95FF-1D524418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3B9F654-C089-4FF4-A2D0-105BBAAB6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chart" Target="../charts/chart6.xm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chart" Target="../charts/chart7.xml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371600"/>
            <a:ext cx="5943600" cy="1295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rgbClr val="FFFF66"/>
                </a:solidFill>
              </a:rPr>
              <a:t>Optimal Preschool Policies for Low-Income Children</a:t>
            </a:r>
            <a:endParaRPr lang="en-US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6400800" cy="19050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de-DE" dirty="0" smtClean="0">
                <a:solidFill>
                  <a:srgbClr val="FFFF66"/>
                </a:solidFill>
                <a:effectLst/>
              </a:rPr>
              <a:t>Greg J. Duncan</a:t>
            </a:r>
          </a:p>
          <a:p>
            <a:pPr algn="ctr">
              <a:lnSpc>
                <a:spcPct val="90000"/>
              </a:lnSpc>
              <a:defRPr/>
            </a:pPr>
            <a:endParaRPr lang="de-DE" dirty="0" smtClean="0">
              <a:solidFill>
                <a:srgbClr val="FFFF66"/>
              </a:solidFill>
              <a:effectLst/>
            </a:endParaRPr>
          </a:p>
          <a:p>
            <a:pPr algn="ctr">
              <a:lnSpc>
                <a:spcPct val="90000"/>
              </a:lnSpc>
              <a:defRPr/>
            </a:pPr>
            <a:r>
              <a:rPr lang="de-DE" baseline="30000" dirty="0" smtClean="0">
                <a:solidFill>
                  <a:srgbClr val="FFFF66"/>
                </a:solidFill>
                <a:effectLst/>
              </a:rPr>
              <a:t>School of Education</a:t>
            </a:r>
          </a:p>
          <a:p>
            <a:pPr algn="ctr">
              <a:lnSpc>
                <a:spcPct val="90000"/>
              </a:lnSpc>
              <a:defRPr/>
            </a:pPr>
            <a:r>
              <a:rPr lang="de-DE" baseline="30000" dirty="0" smtClean="0">
                <a:solidFill>
                  <a:srgbClr val="FFFF66"/>
                </a:solidFill>
                <a:effectLst/>
              </a:rPr>
              <a:t>University of California, Irvine</a:t>
            </a:r>
          </a:p>
        </p:txBody>
      </p:sp>
    </p:spTree>
    <p:extLst>
      <p:ext uri="{BB962C8B-B14F-4D97-AF65-F5344CB8AC3E}">
        <p14:creationId xmlns:p14="http://schemas.microsoft.com/office/powerpoint/2010/main" val="234501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2388" y="2743200"/>
            <a:ext cx="702973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Marshmallows be damned!</a:t>
            </a:r>
          </a:p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Concentrate first and foremost on early math and literacy skills</a:t>
            </a:r>
            <a:endParaRPr lang="en-US" kern="0" dirty="0" smtClean="0">
              <a:solidFill>
                <a:srgbClr val="FFFF66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16507" y="10668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Bottom line for ECE and school readiness:</a:t>
            </a:r>
            <a:endParaRPr lang="en-US" kern="0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45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762000" y="457200"/>
            <a:ext cx="7467600" cy="18288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66"/>
                </a:solidFill>
              </a:rPr>
              <a:t>How well do ECE programs promote cognitive skills?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667000"/>
            <a:ext cx="7315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088" indent="-573088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Evidence from strong evaluation studies published between 1960-2007</a:t>
            </a:r>
          </a:p>
          <a:p>
            <a:pPr marL="573088" indent="-573088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End of treatment effect sizes (vs. longer-run studies)</a:t>
            </a:r>
          </a:p>
        </p:txBody>
      </p:sp>
    </p:spTree>
    <p:extLst>
      <p:ext uri="{BB962C8B-B14F-4D97-AF65-F5344CB8AC3E}">
        <p14:creationId xmlns:p14="http://schemas.microsoft.com/office/powerpoint/2010/main" val="217858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448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97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752600" y="4716440"/>
            <a:ext cx="6248400" cy="435592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2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947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752600" y="4716440"/>
            <a:ext cx="6248400" cy="435592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1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3912" y="28194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Counterfactual conditions now are much more enriching: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400" kern="0" dirty="0">
                <a:solidFill>
                  <a:srgbClr val="FFFF66"/>
                </a:solidFill>
              </a:rPr>
              <a:t> </a:t>
            </a:r>
            <a:r>
              <a:rPr lang="en-US" sz="3600" kern="0" dirty="0" smtClean="0">
                <a:solidFill>
                  <a:srgbClr val="FFFF66"/>
                </a:solidFill>
              </a:rPr>
              <a:t>Maternal schooling much higher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kern="0" dirty="0">
                <a:solidFill>
                  <a:srgbClr val="FFFF66"/>
                </a:solidFill>
              </a:rPr>
              <a:t> </a:t>
            </a:r>
            <a:r>
              <a:rPr lang="en-US" sz="3600" kern="0" dirty="0" smtClean="0">
                <a:solidFill>
                  <a:srgbClr val="FFFF66"/>
                </a:solidFill>
              </a:rPr>
              <a:t>Fewer siblings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kern="0" dirty="0">
                <a:solidFill>
                  <a:srgbClr val="FFFF66"/>
                </a:solidFill>
              </a:rPr>
              <a:t> </a:t>
            </a:r>
            <a:r>
              <a:rPr lang="en-US" sz="3600" kern="0" dirty="0" smtClean="0">
                <a:solidFill>
                  <a:srgbClr val="FFFF66"/>
                </a:solidFill>
              </a:rPr>
              <a:t>More center-based care</a:t>
            </a:r>
            <a:endParaRPr lang="en-US" sz="3600" kern="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2469" y="381000"/>
            <a:ext cx="82352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4400" kern="0" dirty="0" smtClean="0">
                <a:solidFill>
                  <a:srgbClr val="FFFF66"/>
                </a:solidFill>
              </a:rPr>
              <a:t>Why are impacts of programs from the 60s, 70s and 80s larger than now?</a:t>
            </a:r>
          </a:p>
        </p:txBody>
      </p:sp>
    </p:spTree>
    <p:extLst>
      <p:ext uri="{BB962C8B-B14F-4D97-AF65-F5344CB8AC3E}">
        <p14:creationId xmlns:p14="http://schemas.microsoft.com/office/powerpoint/2010/main" val="5375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What About Long-Run ECE Effects? 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sz="3500" dirty="0">
                <a:solidFill>
                  <a:srgbClr val="FFFF66"/>
                </a:solidFill>
              </a:rPr>
              <a:t>S</a:t>
            </a:r>
            <a:r>
              <a:rPr lang="en-US" sz="3500" dirty="0" smtClean="0">
                <a:solidFill>
                  <a:srgbClr val="FFFF66"/>
                </a:solidFill>
              </a:rPr>
              <a:t>hort-term </a:t>
            </a:r>
            <a:r>
              <a:rPr lang="en-US" sz="3500" dirty="0">
                <a:solidFill>
                  <a:srgbClr val="FFFF66"/>
                </a:solidFill>
              </a:rPr>
              <a:t>impacts on </a:t>
            </a:r>
            <a:r>
              <a:rPr lang="en-US" sz="3500" dirty="0" smtClean="0">
                <a:solidFill>
                  <a:srgbClr val="FFFF66"/>
                </a:solidFill>
              </a:rPr>
              <a:t>test scores fade over time</a:t>
            </a:r>
          </a:p>
          <a:p>
            <a:pPr lvl="1"/>
            <a:r>
              <a:rPr lang="en-US" dirty="0" smtClean="0">
                <a:solidFill>
                  <a:srgbClr val="FFFF66"/>
                </a:solidFill>
              </a:rPr>
              <a:t>Meta-analysis: Decline by .025 </a:t>
            </a:r>
            <a:r>
              <a:rPr lang="en-US" dirty="0">
                <a:solidFill>
                  <a:srgbClr val="FFFF66"/>
                </a:solidFill>
              </a:rPr>
              <a:t>standard deviations </a:t>
            </a:r>
            <a:r>
              <a:rPr lang="en-US" dirty="0" smtClean="0">
                <a:solidFill>
                  <a:srgbClr val="FFFF66"/>
                </a:solidFill>
              </a:rPr>
              <a:t>each year, or entirely after 8-9 years</a:t>
            </a:r>
          </a:p>
          <a:p>
            <a:r>
              <a:rPr lang="en-US" dirty="0" smtClean="0">
                <a:solidFill>
                  <a:srgbClr val="FFFF66"/>
                </a:solidFill>
              </a:rPr>
              <a:t>Yet, consistent impacts on adult educational attainment, earnings and crime across diverse ECE programs </a:t>
            </a:r>
          </a:p>
          <a:p>
            <a:pPr lvl="1"/>
            <a:r>
              <a:rPr lang="en-US" dirty="0" smtClean="0">
                <a:solidFill>
                  <a:srgbClr val="FFFF66"/>
                </a:solidFill>
              </a:rPr>
              <a:t>Example: Deming (2009) fixed-effect Head Start study using an index of adult outcomes shows effect size .23 </a:t>
            </a:r>
            <a:r>
              <a:rPr lang="en-US" dirty="0" err="1" smtClean="0">
                <a:solidFill>
                  <a:srgbClr val="FFFF66"/>
                </a:solidFill>
              </a:rPr>
              <a:t>sd</a:t>
            </a:r>
            <a:r>
              <a:rPr lang="en-US" dirty="0" smtClean="0">
                <a:solidFill>
                  <a:srgbClr val="FFFF66"/>
                </a:solidFill>
              </a:rPr>
              <a:t>  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6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The Mechanism </a:t>
            </a:r>
            <a:r>
              <a:rPr lang="en-US" dirty="0">
                <a:solidFill>
                  <a:srgbClr val="FFFF66"/>
                </a:solidFill>
              </a:rPr>
              <a:t>P</a:t>
            </a:r>
            <a:r>
              <a:rPr lang="en-US" dirty="0" smtClean="0">
                <a:solidFill>
                  <a:srgbClr val="FFFF66"/>
                </a:solidFill>
              </a:rPr>
              <a:t>uzzle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66"/>
                </a:solidFill>
              </a:rPr>
              <a:t>We don’t know why there are long-run effects on human capital when short-run achievement impacts fade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66"/>
                </a:solidFill>
              </a:rPr>
              <a:t>BUT evidence suggests that there is not one explanation for all evaluation study findings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FFFF66"/>
                </a:solidFill>
              </a:rPr>
              <a:t>It’s not only because of “character” or behavior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66"/>
                </a:solidFill>
              </a:rPr>
              <a:t>Good News, though: </a:t>
            </a:r>
            <a:r>
              <a:rPr lang="en-US" dirty="0" err="1" smtClean="0">
                <a:solidFill>
                  <a:srgbClr val="FFFF66"/>
                </a:solidFill>
              </a:rPr>
              <a:t>Equifinality</a:t>
            </a:r>
            <a:r>
              <a:rPr lang="en-US" dirty="0" smtClean="0">
                <a:solidFill>
                  <a:srgbClr val="FFFF66"/>
                </a:solidFill>
              </a:rPr>
              <a:t>--a variety of ECE programs with differing approaches have positive impacts on adult human capital through differing pathways</a:t>
            </a:r>
          </a:p>
        </p:txBody>
      </p:sp>
    </p:spTree>
    <p:extLst>
      <p:ext uri="{BB962C8B-B14F-4D97-AF65-F5344CB8AC3E}">
        <p14:creationId xmlns:p14="http://schemas.microsoft.com/office/powerpoint/2010/main" val="42558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096000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66"/>
                </a:solidFill>
              </a:rPr>
              <a:t>Policy levers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133600"/>
            <a:ext cx="77724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FFFF66"/>
                </a:solidFill>
              </a:rPr>
              <a:t>Funding streams for programs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 Curriculum requirements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 Process quality regulation (QRIS)</a:t>
            </a:r>
            <a:endParaRPr lang="en-US" sz="3200" dirty="0" smtClean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69342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FFFF66"/>
                </a:solidFill>
              </a:rPr>
              <a:t>ECE Funding &amp; Enrollment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 Two largest funding streams for ECE: Head Start ($8.5 billion) and State Prekindergarten ($5.1 billion) 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 In year before Kindergarten about 75% of children experience ECE in a mix of full- and part-day programs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90% of top income quintile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65-69% of bottom three income quintiles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FFFF66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 Lower enrollment among Hispanics, Immigrants, and rural populations </a:t>
            </a:r>
            <a:endParaRPr lang="en-US" sz="2800" dirty="0">
              <a:solidFill>
                <a:srgbClr val="FFFF66"/>
              </a:solidFill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4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107" y="1752600"/>
            <a:ext cx="8229600" cy="129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What skills and behaviors should preschools be promoting?</a:t>
            </a:r>
            <a:endParaRPr lang="en-US" dirty="0" smtClean="0">
              <a:solidFill>
                <a:srgbClr val="FFFF66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24636" y="3314700"/>
            <a:ext cx="639056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2800" kern="0" dirty="0" smtClean="0">
                <a:solidFill>
                  <a:schemeClr val="bg1"/>
                </a:solidFill>
              </a:rPr>
              <a:t>Concrete achievement skills, mostly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91403" y="4354773"/>
            <a:ext cx="6858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How good are we at doing that?</a:t>
            </a:r>
            <a:endParaRPr lang="en-US" kern="0" dirty="0" smtClean="0">
              <a:solidFill>
                <a:srgbClr val="FFFF66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5258370"/>
            <a:ext cx="7848600" cy="99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2800" kern="0" dirty="0" smtClean="0">
                <a:solidFill>
                  <a:schemeClr val="bg1"/>
                </a:solidFill>
              </a:rPr>
              <a:t>So-so, and impacts are smaller now than 40 years ago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3048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Outline</a:t>
            </a:r>
            <a:endParaRPr lang="en-US" kern="0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6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66"/>
                </a:solidFill>
              </a:rPr>
              <a:t>Cost of Expanding ECE Access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FFFF66"/>
                </a:solidFill>
              </a:rPr>
              <a:t>Focus on funding bottom three income quintiles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66"/>
                </a:solidFill>
              </a:rPr>
              <a:t>~ 1.2 million of these children are not in ECE (or private ECE) </a:t>
            </a:r>
          </a:p>
          <a:p>
            <a:endParaRPr lang="en-US" sz="3000" dirty="0" smtClean="0">
              <a:solidFill>
                <a:srgbClr val="FFFF66"/>
              </a:solidFill>
            </a:endParaRPr>
          </a:p>
          <a:p>
            <a:r>
              <a:rPr lang="en-US" sz="3000" dirty="0" smtClean="0">
                <a:solidFill>
                  <a:srgbClr val="FFFF66"/>
                </a:solidFill>
              </a:rPr>
              <a:t>Per child cost of program (mix of part and full day programs): ~$7,500</a:t>
            </a:r>
          </a:p>
          <a:p>
            <a:endParaRPr lang="en-US" sz="3000" dirty="0" smtClean="0">
              <a:solidFill>
                <a:srgbClr val="FFFF66"/>
              </a:solidFill>
            </a:endParaRPr>
          </a:p>
          <a:p>
            <a:r>
              <a:rPr lang="en-US" sz="3000" dirty="0" smtClean="0">
                <a:solidFill>
                  <a:srgbClr val="FFFF66"/>
                </a:solidFill>
              </a:rPr>
              <a:t>New Cost: $9.36 billion (a little more than the current cost of Head Start)</a:t>
            </a:r>
            <a:endParaRPr lang="en-US" sz="30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8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66"/>
                </a:solidFill>
              </a:rPr>
              <a:t>What is minimal ECE short-run effect size needed to recoup $7,500?  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rgbClr val="FFFF66"/>
                </a:solidFill>
              </a:rPr>
              <a:t>I</a:t>
            </a:r>
            <a:r>
              <a:rPr lang="en-US" sz="2600" dirty="0" smtClean="0">
                <a:solidFill>
                  <a:srgbClr val="FFFF66"/>
                </a:solidFill>
              </a:rPr>
              <a:t>ncrease of 1% percentile rank in Kindergarten achievement predicts .5% increase in adult earnings (</a:t>
            </a:r>
            <a:r>
              <a:rPr lang="en-US" sz="2600" dirty="0" err="1" smtClean="0">
                <a:solidFill>
                  <a:srgbClr val="FFFF66"/>
                </a:solidFill>
              </a:rPr>
              <a:t>Chetty</a:t>
            </a:r>
            <a:r>
              <a:rPr lang="en-US" sz="2600" dirty="0" smtClean="0">
                <a:solidFill>
                  <a:srgbClr val="FFFF66"/>
                </a:solidFill>
              </a:rPr>
              <a:t> et al., 2011)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rgbClr val="FFFF66"/>
                </a:solidFill>
              </a:rPr>
              <a:t>Our estimate of present value of lifetime earnings (PVLE)  at age 5: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Lower estimate  ~$382,392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Higher  estimate ~$681,544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rgbClr val="FFFF66"/>
                </a:solidFill>
              </a:rPr>
              <a:t>Break Even if ECE program impacts are 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Lower PVLE estimate: 4 percentile points (.10-.15 ES)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Higher PVLE estimate: 2 percentile points  (.03-.08 ES)	</a:t>
            </a:r>
          </a:p>
          <a:p>
            <a:pPr lvl="1"/>
            <a:endParaRPr lang="en-US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5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86600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66"/>
                </a:solidFill>
              </a:rPr>
              <a:t>How to generate large cognitive impacts?</a:t>
            </a:r>
          </a:p>
        </p:txBody>
      </p:sp>
      <p:sp>
        <p:nvSpPr>
          <p:cNvPr id="5" name="Rectangle 4"/>
          <p:cNvSpPr/>
          <p:nvPr/>
        </p:nvSpPr>
        <p:spPr>
          <a:xfrm>
            <a:off x="758588" y="2514600"/>
            <a:ext cx="76996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 Curriculum requirements?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 Process quality regulation (QRIS)?</a:t>
            </a:r>
            <a:endParaRPr lang="en-US" sz="3200" dirty="0" smtClean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137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334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  <a:defRPr/>
            </a:pPr>
            <a:r>
              <a:rPr lang="en-US" sz="42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4200" dirty="0" smtClean="0">
                <a:solidFill>
                  <a:srgbClr val="FFFF66"/>
                </a:solidFill>
                <a:latin typeface="+mn-lt"/>
              </a:rPr>
              <a:t>Types of </a:t>
            </a:r>
            <a:r>
              <a:rPr lang="en-US" sz="4200" dirty="0" smtClean="0">
                <a:solidFill>
                  <a:srgbClr val="FFFF66"/>
                </a:solidFill>
              </a:rPr>
              <a:t>Curricula</a:t>
            </a:r>
          </a:p>
          <a:p>
            <a:pPr algn="ctr">
              <a:spcAft>
                <a:spcPts val="2400"/>
              </a:spcAft>
              <a:defRPr/>
            </a:pPr>
            <a:endParaRPr lang="en-US" sz="3600" dirty="0" smtClean="0">
              <a:solidFill>
                <a:srgbClr val="FFFF66"/>
              </a:solidFill>
            </a:endParaRPr>
          </a:p>
          <a:p>
            <a:pPr marL="395288" lvl="2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66"/>
                </a:solidFill>
                <a:latin typeface="+mn-lt"/>
              </a:rPr>
              <a:t>  </a:t>
            </a: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“Whole-child”</a:t>
            </a:r>
          </a:p>
          <a:p>
            <a:pPr marL="395288" lvl="2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  Content-specific (e.g., math or literacy)</a:t>
            </a:r>
          </a:p>
          <a:p>
            <a:pPr marL="395288" lvl="2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  “Locally-developed” </a:t>
            </a: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1555" y="381000"/>
            <a:ext cx="7772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  <a:defRPr/>
            </a:pPr>
            <a:r>
              <a:rPr lang="en-US" sz="44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4400" dirty="0" smtClean="0">
                <a:solidFill>
                  <a:srgbClr val="FFFF66"/>
                </a:solidFill>
                <a:latin typeface="+mn-lt"/>
              </a:rPr>
              <a:t>Whole-child curricula</a:t>
            </a:r>
          </a:p>
          <a:p>
            <a:pPr algn="ctr">
              <a:spcAft>
                <a:spcPts val="2400"/>
              </a:spcAft>
              <a:defRPr/>
            </a:pPr>
            <a:endParaRPr lang="en-US" sz="1200" dirty="0">
              <a:solidFill>
                <a:srgbClr val="FFFF66"/>
              </a:solidFill>
              <a:latin typeface="+mn-lt"/>
            </a:endParaRP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FFFF66"/>
                </a:solidFill>
              </a:rPr>
              <a:t>Head Start mandates “whole child” curricula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FFFF66"/>
                </a:solidFill>
              </a:rPr>
              <a:t>Creative Curriculum is most popular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err="1" smtClean="0">
                <a:solidFill>
                  <a:srgbClr val="FFFF66"/>
                </a:solidFill>
              </a:rPr>
              <a:t>HighScope</a:t>
            </a:r>
            <a:r>
              <a:rPr lang="en-US" sz="3200" dirty="0" smtClean="0">
                <a:solidFill>
                  <a:srgbClr val="FFFF66"/>
                </a:solidFill>
              </a:rPr>
              <a:t> (Perry Preschool) is 2</a:t>
            </a:r>
            <a:r>
              <a:rPr lang="en-US" sz="3200" baseline="30000" dirty="0" smtClean="0">
                <a:solidFill>
                  <a:srgbClr val="FFFF66"/>
                </a:solidFill>
              </a:rPr>
              <a:t>nd</a:t>
            </a:r>
            <a:r>
              <a:rPr lang="en-US" sz="3200" dirty="0" smtClean="0">
                <a:solidFill>
                  <a:srgbClr val="FFFF66"/>
                </a:solidFill>
              </a:rPr>
              <a:t> most popular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FFFF66"/>
                </a:solidFill>
                <a:latin typeface="+mn-lt"/>
              </a:rPr>
              <a:t>No strong evidence on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66"/>
                </a:solidFill>
              </a:rPr>
              <a:t>Process Regulation Policy Lever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458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66"/>
                </a:solidFill>
              </a:rPr>
              <a:t>  </a:t>
            </a:r>
            <a:r>
              <a:rPr lang="en-US" sz="2800" dirty="0" smtClean="0">
                <a:solidFill>
                  <a:srgbClr val="FFFF66"/>
                </a:solidFill>
              </a:rPr>
              <a:t>All but one state have Quality Rating and Improvement Systems (QRIS)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 Star-type ratings for quality based on structural characteristics and </a:t>
            </a:r>
            <a:r>
              <a:rPr lang="en-US" sz="2800" dirty="0" err="1" smtClean="0">
                <a:solidFill>
                  <a:srgbClr val="FFFF66"/>
                </a:solidFill>
                <a:latin typeface="+mn-lt"/>
              </a:rPr>
              <a:t>classoom</a:t>
            </a: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 observations (</a:t>
            </a: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ECERS</a:t>
            </a: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, CLASS)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 Most </a:t>
            </a:r>
            <a:r>
              <a:rPr lang="en-US" sz="2800" dirty="0">
                <a:solidFill>
                  <a:srgbClr val="FFFF66"/>
                </a:solidFill>
              </a:rPr>
              <a:t>run by state family services and not education departments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66"/>
                </a:solidFill>
              </a:rPr>
              <a:t> No RCT evidence; value-added evidence suggests no substantial impacts for stars, ECRS or CLASS</a:t>
            </a:r>
            <a:endParaRPr lang="en-US" sz="2800" dirty="0" smtClean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6937" y="609600"/>
            <a:ext cx="77724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  <a:defRPr/>
            </a:pPr>
            <a:r>
              <a:rPr lang="en-US" sz="40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4000" dirty="0" smtClean="0">
                <a:solidFill>
                  <a:srgbClr val="FFFF66"/>
                </a:solidFill>
                <a:latin typeface="+mn-lt"/>
              </a:rPr>
              <a:t>New RCT Evidence on: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endParaRPr lang="en-US" sz="3600" dirty="0">
              <a:solidFill>
                <a:srgbClr val="FFFF66"/>
              </a:solidFill>
              <a:latin typeface="+mn-lt"/>
            </a:endParaRP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 Which curricula best promote school readiness?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 Do gains in QRIS-type process quality match gains in child outcomes?</a:t>
            </a:r>
          </a:p>
        </p:txBody>
      </p:sp>
    </p:spTree>
    <p:extLst>
      <p:ext uri="{BB962C8B-B14F-4D97-AF65-F5344CB8AC3E}">
        <p14:creationId xmlns:p14="http://schemas.microsoft.com/office/powerpoint/2010/main" val="394532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477000" cy="1447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66"/>
                </a:solidFill>
              </a:rPr>
              <a:t>The Preschool </a:t>
            </a:r>
            <a:r>
              <a:rPr lang="en-US" sz="3200" dirty="0">
                <a:solidFill>
                  <a:srgbClr val="FFFF66"/>
                </a:solidFill>
              </a:rPr>
              <a:t>Curriculum Evaluation Research (PCER) Initiative Study</a:t>
            </a:r>
            <a:endParaRPr lang="en-US" sz="3200" dirty="0" smtClean="0">
              <a:solidFill>
                <a:srgbClr val="FFFF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362200"/>
            <a:ext cx="7391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 provided random-assignment evaluations </a:t>
            </a:r>
            <a:r>
              <a:rPr lang="en-US" sz="2800" dirty="0">
                <a:solidFill>
                  <a:srgbClr val="FFFF66"/>
                </a:solidFill>
              </a:rPr>
              <a:t>of 14 early childhood education </a:t>
            </a:r>
            <a:r>
              <a:rPr lang="en-US" sz="2800" dirty="0" smtClean="0">
                <a:solidFill>
                  <a:srgbClr val="FFFF66"/>
                </a:solidFill>
              </a:rPr>
              <a:t>curricula 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 12 grantees; </a:t>
            </a:r>
            <a:r>
              <a:rPr lang="en-US" sz="2800" dirty="0">
                <a:solidFill>
                  <a:srgbClr val="FFFF66"/>
                </a:solidFill>
              </a:rPr>
              <a:t>all used common measures of child outcomes, classroom processes, and implementation </a:t>
            </a:r>
            <a:r>
              <a:rPr lang="en-US" sz="2800" dirty="0" smtClean="0">
                <a:solidFill>
                  <a:srgbClr val="FFFF66"/>
                </a:solidFill>
              </a:rPr>
              <a:t>quality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 </a:t>
            </a:r>
            <a:r>
              <a:rPr lang="en-US" sz="2800" dirty="0">
                <a:solidFill>
                  <a:srgbClr val="FFFF66"/>
                </a:solidFill>
              </a:rPr>
              <a:t>2,911 </a:t>
            </a:r>
            <a:r>
              <a:rPr lang="en-US" sz="2800" dirty="0" smtClean="0">
                <a:solidFill>
                  <a:srgbClr val="FFFF66"/>
                </a:solidFill>
              </a:rPr>
              <a:t>children</a:t>
            </a:r>
            <a:endParaRPr lang="en-US" sz="2800" dirty="0" smtClean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60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1295400"/>
            <a:ext cx="1066800" cy="523220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Math </a:t>
            </a:r>
            <a:endParaRPr lang="en-US" sz="2800" dirty="0">
              <a:solidFill>
                <a:srgbClr val="FFFF66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219200"/>
            <a:ext cx="1600200" cy="523220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Literacy</a:t>
            </a:r>
            <a:endParaRPr lang="en-US" sz="2800" dirty="0">
              <a:solidFill>
                <a:srgbClr val="FFFF6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7214" y="2819288"/>
            <a:ext cx="4949586" cy="954107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Whole-child (Creative Curriculum and </a:t>
            </a:r>
            <a:r>
              <a:rPr lang="en-US" sz="2800" dirty="0" err="1" smtClean="0">
                <a:solidFill>
                  <a:srgbClr val="FFFF66"/>
                </a:solidFill>
                <a:latin typeface="+mn-lt"/>
              </a:rPr>
              <a:t>HighScope</a:t>
            </a:r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)</a:t>
            </a:r>
            <a:endParaRPr lang="en-US" sz="2800" dirty="0">
              <a:solidFill>
                <a:srgbClr val="FFFF66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4724400"/>
            <a:ext cx="2924629" cy="954107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</a:rPr>
              <a:t>Locally-developed</a:t>
            </a:r>
            <a:endParaRPr lang="en-US" sz="2800" dirty="0">
              <a:solidFill>
                <a:srgbClr val="FFFF66"/>
              </a:solidFill>
              <a:latin typeface="+mn-lt"/>
            </a:endParaRPr>
          </a:p>
        </p:txBody>
      </p:sp>
      <p:sp>
        <p:nvSpPr>
          <p:cNvPr id="8" name="Down Arrow 7"/>
          <p:cNvSpPr/>
          <p:nvPr/>
        </p:nvSpPr>
        <p:spPr>
          <a:xfrm rot="19280071">
            <a:off x="3967005" y="1985385"/>
            <a:ext cx="176978" cy="828234"/>
          </a:xfrm>
          <a:prstGeom prst="downArrow">
            <a:avLst/>
          </a:prstGeom>
          <a:solidFill>
            <a:srgbClr val="FFFF66">
              <a:alpha val="78000"/>
            </a:srgbClr>
          </a:solidFill>
          <a:ln w="635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FFFF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1981200"/>
            <a:ext cx="50890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  <a:cs typeface="Times New Roman" pitchFamily="18" charset="0"/>
              </a:rPr>
              <a:t>I</a:t>
            </a:r>
            <a:endParaRPr lang="en-US" sz="2800" dirty="0">
              <a:solidFill>
                <a:srgbClr val="FFFF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927447" y="2101782"/>
            <a:ext cx="265121" cy="2304511"/>
          </a:xfrm>
          <a:prstGeom prst="downArrow">
            <a:avLst/>
          </a:prstGeom>
          <a:solidFill>
            <a:srgbClr val="FFFF66">
              <a:alpha val="75000"/>
            </a:srgbClr>
          </a:solidFill>
          <a:ln w="635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FFFF66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52363" y="2101782"/>
            <a:ext cx="159533" cy="595442"/>
          </a:xfrm>
          <a:prstGeom prst="downArrow">
            <a:avLst/>
          </a:prstGeom>
          <a:solidFill>
            <a:srgbClr val="FFFF66">
              <a:alpha val="78000"/>
            </a:srgbClr>
          </a:solidFill>
          <a:ln w="635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FFFF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2819400"/>
            <a:ext cx="50890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  <a:cs typeface="Times New Roman" pitchFamily="18" charset="0"/>
              </a:rPr>
              <a:t>II</a:t>
            </a:r>
            <a:endParaRPr lang="en-US" sz="2800" dirty="0">
              <a:solidFill>
                <a:srgbClr val="FFFF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057400"/>
            <a:ext cx="50890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  <a:cs typeface="Times New Roman" pitchFamily="18" charset="0"/>
              </a:rPr>
              <a:t>III</a:t>
            </a:r>
            <a:endParaRPr lang="en-US" sz="2800" dirty="0">
              <a:solidFill>
                <a:srgbClr val="FFFF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1" y="3962400"/>
            <a:ext cx="76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+mn-lt"/>
                <a:cs typeface="Times New Roman" pitchFamily="18" charset="0"/>
              </a:rPr>
              <a:t>IV</a:t>
            </a:r>
            <a:endParaRPr lang="en-US" sz="2800" dirty="0">
              <a:solidFill>
                <a:srgbClr val="FFFF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5486400" y="3886200"/>
            <a:ext cx="252131" cy="655181"/>
          </a:xfrm>
          <a:prstGeom prst="downArrow">
            <a:avLst/>
          </a:prstGeom>
          <a:solidFill>
            <a:srgbClr val="FFFF66">
              <a:alpha val="78000"/>
            </a:srgbClr>
          </a:solidFill>
          <a:ln w="635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FFFF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304800"/>
            <a:ext cx="74604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66"/>
                </a:solidFill>
                <a:latin typeface="+mn-lt"/>
                <a:cs typeface="Times New Roman" panose="02020603050405020304" pitchFamily="18" charset="0"/>
              </a:rPr>
              <a:t>Curricula comparisons in PCER</a:t>
            </a:r>
            <a:endParaRPr lang="en-US" sz="3600" b="1" dirty="0">
              <a:solidFill>
                <a:srgbClr val="FFFF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6019800"/>
            <a:ext cx="822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+mn-lt"/>
                <a:cs typeface="Times New Roman" panose="02020603050405020304" pitchFamily="18" charset="0"/>
              </a:rPr>
              <a:t>Note: Comparison IV only involves the Creative Curriculum</a:t>
            </a:r>
            <a:endParaRPr lang="en-US" sz="2400" dirty="0">
              <a:solidFill>
                <a:srgbClr val="FFFF66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8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6" grpId="0" animBg="1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62632"/>
              </p:ext>
            </p:extLst>
          </p:nvPr>
        </p:nvGraphicFramePr>
        <p:xfrm>
          <a:off x="304798" y="304802"/>
          <a:ext cx="8610603" cy="6248395"/>
        </p:xfrm>
        <a:graphic>
          <a:graphicData uri="http://schemas.openxmlformats.org/drawingml/2006/table">
            <a:tbl>
              <a:tblPr/>
              <a:tblGrid>
                <a:gridCol w="2895602"/>
                <a:gridCol w="685800"/>
                <a:gridCol w="3544615"/>
                <a:gridCol w="1484586"/>
              </a:tblGrid>
              <a:tr h="407502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I. Literacy vs.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and Creative Curriculum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170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 </a:t>
                      </a: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North Florida n=250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FL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Early Literacy and Learning Model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Creative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4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Florida State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n=200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FL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Literacy Express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37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Florida State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n=200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FL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DLM Early Childhood Express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6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Berkeley  n=290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NJ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Ready Set Leap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70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University of Virginia 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n=200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Language Focused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3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II. Literacy vs. Locally Developed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671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UT Houston n=200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TX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Doors to Discovery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Locally Developed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71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UT Houston n=200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TX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Let’s Begin with the Letter People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Locally Developed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71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Vanderbilt n=210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TN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Bright Beginnings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Locally Developed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38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III. Math vs.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and Creative Curriculum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506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Berkeley and SUNY Buffalo   n=320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CA, NY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Pre-K Math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Creative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 </a:t>
                      </a:r>
                      <a:r>
                        <a:rPr lang="en-US" sz="1800" dirty="0" err="1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HighScope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04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IV. Creative Curriculum vs. Locally Developed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671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UNC  Charlotte 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n=310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NC, GA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Creative Curriculum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Locally Developed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71"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Vanderbilt  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n=210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TN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Creative Curriculum</a:t>
                      </a:r>
                      <a:endParaRPr lang="en-US" sz="180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Locally Developed</a:t>
                      </a:r>
                      <a:endParaRPr lang="en-US" sz="1800" dirty="0">
                        <a:solidFill>
                          <a:srgbClr val="FF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04" marR="1510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8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1015" y="1288861"/>
            <a:ext cx="702973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What policy levers are available?</a:t>
            </a:r>
            <a:endParaRPr lang="en-US" kern="0" dirty="0" smtClean="0">
              <a:solidFill>
                <a:srgbClr val="FFFF66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32279" y="2109282"/>
            <a:ext cx="7490346" cy="68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2800" kern="0" dirty="0" smtClean="0">
                <a:solidFill>
                  <a:schemeClr val="bg1"/>
                </a:solidFill>
              </a:rPr>
              <a:t>Funding + regulating quality and curriculum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20973" y="2971800"/>
            <a:ext cx="702973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What’s the bottom line on them?</a:t>
            </a:r>
            <a:endParaRPr lang="en-US" kern="0" dirty="0" smtClean="0">
              <a:solidFill>
                <a:srgbClr val="FFFF66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53888" y="3804694"/>
            <a:ext cx="7490346" cy="95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2800" kern="0" dirty="0" smtClean="0">
                <a:solidFill>
                  <a:schemeClr val="bg1"/>
                </a:solidFill>
              </a:rPr>
              <a:t>Center-based care helps; quality regulation doesn’t seem to work; and we’re promoting the wrong curricula in Head Start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371600" y="3048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Outline (</a:t>
            </a:r>
            <a:r>
              <a:rPr lang="en-US" kern="0" dirty="0" err="1" smtClean="0">
                <a:solidFill>
                  <a:srgbClr val="FFFF66"/>
                </a:solidFill>
              </a:rPr>
              <a:t>con’t</a:t>
            </a:r>
            <a:r>
              <a:rPr lang="en-US" kern="0" dirty="0" smtClean="0">
                <a:solidFill>
                  <a:srgbClr val="FFFF66"/>
                </a:solidFill>
              </a:rPr>
              <a:t>)</a:t>
            </a:r>
            <a:endParaRPr lang="en-US" kern="0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74343" y="5276850"/>
            <a:ext cx="824438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Are there successful models out there?</a:t>
            </a:r>
            <a:endParaRPr lang="en-US" kern="0" dirty="0" smtClean="0">
              <a:solidFill>
                <a:srgbClr val="FFFF66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371600" y="6021790"/>
            <a:ext cx="701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2800" kern="0" dirty="0" smtClean="0">
                <a:solidFill>
                  <a:schemeClr val="bg1"/>
                </a:solidFill>
              </a:rPr>
              <a:t>Yes, but only scaled up in one city </a:t>
            </a:r>
          </a:p>
        </p:txBody>
      </p:sp>
    </p:spTree>
    <p:extLst>
      <p:ext uri="{BB962C8B-B14F-4D97-AF65-F5344CB8AC3E}">
        <p14:creationId xmlns:p14="http://schemas.microsoft.com/office/powerpoint/2010/main" val="344394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143000"/>
            <a:ext cx="7543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Do preschool curricula affect:</a:t>
            </a:r>
          </a:p>
          <a:p>
            <a:endParaRPr lang="en-US" sz="3600" b="1" dirty="0" smtClean="0">
              <a:solidFill>
                <a:srgbClr val="FFFF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66"/>
                </a:solidFill>
              </a:rPr>
              <a:t> </a:t>
            </a:r>
            <a:r>
              <a:rPr lang="en-US" sz="3600" dirty="0" smtClean="0">
                <a:solidFill>
                  <a:srgbClr val="FFFF66"/>
                </a:solidFill>
              </a:rPr>
              <a:t>Classroom quality?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FFFF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66"/>
                </a:solidFill>
              </a:rPr>
              <a:t> Child school readiness?</a:t>
            </a:r>
            <a:endParaRPr lang="en-US" sz="3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143000"/>
            <a:ext cx="7543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Do preschool curricula affect:</a:t>
            </a:r>
          </a:p>
          <a:p>
            <a:endParaRPr lang="en-US" sz="3600" b="1" dirty="0" smtClean="0">
              <a:solidFill>
                <a:srgbClr val="FFFF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66"/>
                </a:solidFill>
              </a:rPr>
              <a:t> </a:t>
            </a:r>
            <a:r>
              <a:rPr lang="en-US" sz="3600" dirty="0" smtClean="0">
                <a:solidFill>
                  <a:srgbClr val="FFFF66"/>
                </a:solidFill>
              </a:rPr>
              <a:t>Classroom quality?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FFFF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990000"/>
                </a:solidFill>
              </a:rPr>
              <a:t> Child school readiness?</a:t>
            </a:r>
            <a:endParaRPr lang="en-US" sz="3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5316"/>
              </p:ext>
            </p:extLst>
          </p:nvPr>
        </p:nvGraphicFramePr>
        <p:xfrm>
          <a:off x="228600" y="304796"/>
          <a:ext cx="8915400" cy="6019812"/>
        </p:xfrm>
        <a:graphic>
          <a:graphicData uri="http://schemas.openxmlformats.org/drawingml/2006/table">
            <a:tbl>
              <a:tblPr/>
              <a:tblGrid>
                <a:gridCol w="3720600"/>
                <a:gridCol w="1263600"/>
                <a:gridCol w="1263600"/>
                <a:gridCol w="1333800"/>
                <a:gridCol w="1333800"/>
              </a:tblGrid>
              <a:tr h="685804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i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Experimental curricula comparisons predicting classroom observational measures at the end of </a:t>
                      </a:r>
                      <a:r>
                        <a:rPr lang="en-US" sz="2600" i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preschool </a:t>
                      </a:r>
                      <a:endParaRPr lang="en-US" sz="2600" i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ECERS      total score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TBRS           Math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TBRS Literacy 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Arnett       total score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baseline="30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III. Math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IV. Creative Curriculum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886200" y="5257800"/>
            <a:ext cx="11430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257800" y="5029200"/>
            <a:ext cx="5334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41148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66"/>
                </a:solidFill>
              </a:rPr>
              <a:t>Each cell estimate is from a separate regression</a:t>
            </a:r>
            <a:endParaRPr lang="en-US" sz="2800" i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85754"/>
              </p:ext>
            </p:extLst>
          </p:nvPr>
        </p:nvGraphicFramePr>
        <p:xfrm>
          <a:off x="228600" y="304796"/>
          <a:ext cx="8915400" cy="6019812"/>
        </p:xfrm>
        <a:graphic>
          <a:graphicData uri="http://schemas.openxmlformats.org/drawingml/2006/table">
            <a:tbl>
              <a:tblPr/>
              <a:tblGrid>
                <a:gridCol w="3720600"/>
                <a:gridCol w="1263600"/>
                <a:gridCol w="1263600"/>
                <a:gridCol w="1333800"/>
                <a:gridCol w="1333800"/>
              </a:tblGrid>
              <a:tr h="685804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i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Experimental curricula comparisons predicting classroom observational measures at the end of </a:t>
                      </a:r>
                      <a:r>
                        <a:rPr lang="en-US" sz="2600" i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preschool </a:t>
                      </a:r>
                      <a:endParaRPr lang="en-US" sz="2600" i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ECERS      total score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TBRS           Math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TBRS Literacy 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Arnett       total score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4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n-US" sz="2400" baseline="30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-.14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.07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.18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(.15)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(.16)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(.16)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(.16)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.51*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.46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.83*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.38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(.23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(.32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(.37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(.25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III. Math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1.16*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.34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.63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(.32)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(.52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(.31)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(.52)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IV. Creative Curriculum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.61*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.51*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.71**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.99*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(.23)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(.23)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(.17)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(.36)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191000" y="3200400"/>
            <a:ext cx="762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5257800"/>
            <a:ext cx="5181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4267200"/>
            <a:ext cx="990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81800" y="3200400"/>
            <a:ext cx="762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143000"/>
            <a:ext cx="7543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Do preschool curricula affect:</a:t>
            </a:r>
          </a:p>
          <a:p>
            <a:endParaRPr lang="en-US" sz="3600" b="1" dirty="0" smtClean="0">
              <a:solidFill>
                <a:srgbClr val="FFFF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990000"/>
                </a:solidFill>
              </a:rPr>
              <a:t> Classroom quality?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FFFF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66"/>
                </a:solidFill>
              </a:rPr>
              <a:t> Child school readiness?</a:t>
            </a:r>
            <a:endParaRPr lang="en-US" sz="3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62692"/>
              </p:ext>
            </p:extLst>
          </p:nvPr>
        </p:nvGraphicFramePr>
        <p:xfrm>
          <a:off x="228600" y="304796"/>
          <a:ext cx="8915400" cy="6019812"/>
        </p:xfrm>
        <a:graphic>
          <a:graphicData uri="http://schemas.openxmlformats.org/drawingml/2006/table">
            <a:tbl>
              <a:tblPr/>
              <a:tblGrid>
                <a:gridCol w="3048000"/>
                <a:gridCol w="1524000"/>
                <a:gridCol w="1447800"/>
                <a:gridCol w="1447800"/>
                <a:gridCol w="1447800"/>
              </a:tblGrid>
              <a:tr h="685804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i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Experimental curricula comparisons predicting </a:t>
                      </a:r>
                      <a:r>
                        <a:rPr lang="en-US" sz="2600" i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school readiness skills at </a:t>
                      </a:r>
                      <a:r>
                        <a:rPr lang="en-US" sz="2600" i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the end of </a:t>
                      </a:r>
                      <a:r>
                        <a:rPr lang="en-US" sz="2600" i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preschool</a:t>
                      </a:r>
                      <a:endParaRPr lang="en-US" sz="2600" i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Literacy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Math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Academic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Social skills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III. Math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IV. Creative Curriculum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37407"/>
              </p:ext>
            </p:extLst>
          </p:nvPr>
        </p:nvGraphicFramePr>
        <p:xfrm>
          <a:off x="228600" y="304796"/>
          <a:ext cx="8915400" cy="6019812"/>
        </p:xfrm>
        <a:graphic>
          <a:graphicData uri="http://schemas.openxmlformats.org/drawingml/2006/table">
            <a:tbl>
              <a:tblPr/>
              <a:tblGrid>
                <a:gridCol w="3048000"/>
                <a:gridCol w="1524000"/>
                <a:gridCol w="1447800"/>
                <a:gridCol w="1447800"/>
                <a:gridCol w="1447800"/>
              </a:tblGrid>
              <a:tr h="685804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i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Experimental curricula comparisons predicting </a:t>
                      </a:r>
                      <a:r>
                        <a:rPr lang="en-US" sz="2600" i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school readiness skills at </a:t>
                      </a:r>
                      <a:r>
                        <a:rPr lang="en-US" sz="2600" i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the end of </a:t>
                      </a:r>
                      <a:r>
                        <a:rPr lang="en-US" sz="2600" i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preschool</a:t>
                      </a:r>
                      <a:endParaRPr lang="en-US" sz="2600" i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Literacy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Math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Academic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Social skills composite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-.01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.06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-.13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(.10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II. Literacy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.14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-.18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(.09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(.19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III. Math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2000" b="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HighScope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and Creative Curriculum</a:t>
                      </a: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.05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.35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.14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(.10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(.11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(.17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IV. Creative Curriculum </a:t>
                      </a:r>
                      <a:r>
                        <a:rPr lang="en-US" sz="2000" b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v. Locally developed</a:t>
                      </a:r>
                      <a:endParaRPr lang="en-US" sz="2000" b="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.02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.02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.02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-.03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(.23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657600" y="2133600"/>
            <a:ext cx="762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000" y="5208896"/>
            <a:ext cx="5715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3276600"/>
            <a:ext cx="762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4267200"/>
            <a:ext cx="762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4478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66"/>
                </a:solidFill>
              </a:rPr>
              <a:t>Can’t we do even better than this?</a:t>
            </a:r>
          </a:p>
          <a:p>
            <a:pPr algn="ctr"/>
            <a:endParaRPr lang="en-US" sz="4000" b="1" dirty="0">
              <a:solidFill>
                <a:srgbClr val="FFFF66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66"/>
                </a:solidFill>
              </a:rPr>
              <a:t>What if you built the curriculum around proven approaches?</a:t>
            </a:r>
            <a:endParaRPr lang="en-US" sz="3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6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6781800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66"/>
                </a:solidFill>
              </a:rPr>
              <a:t>Boston pre-K as a model?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FFFF66"/>
                </a:solidFill>
              </a:rPr>
              <a:t>Curriculum combined proven math &amp; literacy and behavioral curricula</a:t>
            </a: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 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Develop “non-cognitive” skills as a by-product of boosting academic skills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Strong professional development, including coaching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66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FFFF66"/>
                </a:solidFill>
                <a:latin typeface="+mn-lt"/>
              </a:rPr>
              <a:t>Big impacts, but $12K per child</a:t>
            </a:r>
          </a:p>
        </p:txBody>
      </p:sp>
    </p:spTree>
    <p:extLst>
      <p:ext uri="{BB962C8B-B14F-4D97-AF65-F5344CB8AC3E}">
        <p14:creationId xmlns:p14="http://schemas.microsoft.com/office/powerpoint/2010/main" val="7667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FFFF66"/>
                </a:solidFill>
              </a:rPr>
              <a:t>Boston pre-K </a:t>
            </a:r>
            <a:br>
              <a:rPr lang="en-US" sz="3500" dirty="0" smtClean="0">
                <a:solidFill>
                  <a:srgbClr val="FFFF66"/>
                </a:solidFill>
              </a:rPr>
            </a:br>
            <a:r>
              <a:rPr lang="en-US" sz="2400" dirty="0" err="1" smtClean="0">
                <a:solidFill>
                  <a:srgbClr val="FFFF66"/>
                </a:solidFill>
              </a:rPr>
              <a:t>Weiland</a:t>
            </a:r>
            <a:r>
              <a:rPr lang="en-US" sz="2400" dirty="0" smtClean="0">
                <a:solidFill>
                  <a:srgbClr val="FFFF66"/>
                </a:solidFill>
              </a:rPr>
              <a:t> &amp; Yoshikawa, 2013 </a:t>
            </a:r>
            <a:r>
              <a:rPr lang="en-US" sz="2400" i="1" dirty="0" smtClean="0">
                <a:solidFill>
                  <a:srgbClr val="FFFF66"/>
                </a:solidFill>
              </a:rPr>
              <a:t>Child Development</a:t>
            </a:r>
            <a:endParaRPr lang="en-US" sz="2400" i="1" dirty="0">
              <a:solidFill>
                <a:srgbClr val="FFFF66"/>
              </a:solidFill>
            </a:endParaRPr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21525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/>
            <a:fld id="{E5262946-46C2-C448-A1CA-312FAB5343BB}" type="slidenum">
              <a:rPr lang="en-US" sz="1200">
                <a:solidFill>
                  <a:srgbClr val="FFFF66"/>
                </a:solidFill>
              </a:rPr>
              <a:pPr algn="r"/>
              <a:t>39</a:t>
            </a:fld>
            <a:endParaRPr lang="en-US" sz="1200" dirty="0">
              <a:solidFill>
                <a:srgbClr val="FFFF66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01649901"/>
              </p:ext>
            </p:extLst>
          </p:nvPr>
        </p:nvGraphicFramePr>
        <p:xfrm>
          <a:off x="152400" y="11430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722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6858000" cy="152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4400" dirty="0" smtClean="0">
                <a:solidFill>
                  <a:srgbClr val="FFFF66"/>
                </a:solidFill>
              </a:rPr>
              <a:t>What skills and behaviors matter most for success in school?</a:t>
            </a:r>
          </a:p>
        </p:txBody>
      </p:sp>
    </p:spTree>
    <p:extLst>
      <p:ext uri="{BB962C8B-B14F-4D97-AF65-F5344CB8AC3E}">
        <p14:creationId xmlns:p14="http://schemas.microsoft.com/office/powerpoint/2010/main" val="287641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FFFF66"/>
                </a:solidFill>
              </a:rPr>
              <a:t>Positive “Spillover” Effects on </a:t>
            </a:r>
            <a:r>
              <a:rPr lang="en-US" sz="3500" dirty="0">
                <a:solidFill>
                  <a:srgbClr val="FFFF66"/>
                </a:solidFill>
              </a:rPr>
              <a:t>A</a:t>
            </a:r>
            <a:r>
              <a:rPr lang="en-US" sz="3500" dirty="0" smtClean="0">
                <a:solidFill>
                  <a:srgbClr val="FFFF66"/>
                </a:solidFill>
              </a:rPr>
              <a:t>ll Three Dimensions of Executive Function Skills</a:t>
            </a:r>
            <a:r>
              <a:rPr lang="en-US" sz="2000" dirty="0" smtClean="0">
                <a:solidFill>
                  <a:srgbClr val="FFFF66"/>
                </a:solidFill>
              </a:rPr>
              <a:t/>
            </a:r>
            <a:br>
              <a:rPr lang="en-US" sz="2000" dirty="0" smtClean="0">
                <a:solidFill>
                  <a:srgbClr val="FFFF66"/>
                </a:solidFill>
              </a:rPr>
            </a:br>
            <a:endParaRPr lang="en-US" sz="2000" dirty="0">
              <a:solidFill>
                <a:srgbClr val="FFFF66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18706231"/>
              </p:ext>
            </p:extLst>
          </p:nvPr>
        </p:nvGraphicFramePr>
        <p:xfrm>
          <a:off x="228600" y="16002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7010400" y="6521525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2pPr>
            <a:lvl3pPr marL="11430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3pPr>
            <a:lvl4pPr marL="16002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4pPr>
            <a:lvl5pPr marL="20574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9pPr>
          </a:lstStyle>
          <a:p>
            <a:pPr algn="r"/>
            <a:fld id="{E5262946-46C2-C448-A1CA-312FAB5343BB}" type="slidenum">
              <a:rPr lang="en-US" sz="1200" smtClean="0">
                <a:solidFill>
                  <a:srgbClr val="FFFF66"/>
                </a:solidFill>
              </a:rPr>
              <a:pPr algn="r"/>
              <a:t>40</a:t>
            </a:fld>
            <a:endParaRPr lang="en-US" sz="1200" dirty="0">
              <a:solidFill>
                <a:srgbClr val="FFFF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5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543800" cy="419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66"/>
                </a:solidFill>
              </a:rPr>
              <a:t>What does Boston pre-K look like?</a:t>
            </a:r>
            <a:br>
              <a:rPr lang="en-US" dirty="0" smtClean="0">
                <a:solidFill>
                  <a:srgbClr val="FFFF66"/>
                </a:solidFill>
              </a:rPr>
            </a:br>
            <a:r>
              <a:rPr lang="en-US" dirty="0">
                <a:solidFill>
                  <a:srgbClr val="FFFF66"/>
                </a:solidFill>
              </a:rPr>
              <a:t/>
            </a:r>
            <a:br>
              <a:rPr lang="en-US" dirty="0">
                <a:solidFill>
                  <a:srgbClr val="FFFF66"/>
                </a:solidFill>
              </a:rPr>
            </a:br>
            <a:r>
              <a:rPr lang="en-US" sz="3600" dirty="0" smtClean="0">
                <a:solidFill>
                  <a:srgbClr val="FFFF66"/>
                </a:solidFill>
              </a:rPr>
              <a:t>6-minute video from </a:t>
            </a:r>
            <a:r>
              <a:rPr lang="en-US" sz="3600" i="1" dirty="0" smtClean="0">
                <a:solidFill>
                  <a:srgbClr val="FFFF66"/>
                </a:solidFill>
              </a:rPr>
              <a:t>restoringopportunity.com</a:t>
            </a:r>
            <a:br>
              <a:rPr lang="en-US" sz="3600" i="1" dirty="0" smtClean="0">
                <a:solidFill>
                  <a:srgbClr val="FFFF66"/>
                </a:solidFill>
              </a:rPr>
            </a:br>
            <a:r>
              <a:rPr lang="en-US" sz="3600" i="1" dirty="0">
                <a:solidFill>
                  <a:srgbClr val="FFFF66"/>
                </a:solidFill>
              </a:rPr>
              <a:t/>
            </a:r>
            <a:br>
              <a:rPr lang="en-US" sz="3600" i="1" dirty="0">
                <a:solidFill>
                  <a:srgbClr val="FFFF66"/>
                </a:solidFill>
              </a:rPr>
            </a:br>
            <a:r>
              <a:rPr lang="en-US" sz="2400" i="1" dirty="0">
                <a:solidFill>
                  <a:srgbClr val="FFFF66"/>
                </a:solidFill>
              </a:rPr>
              <a:t>https://www.youtube.com/watch?v=URZkGPwcsn0</a:t>
            </a:r>
            <a:endParaRPr lang="en-US" sz="2400" i="1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0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66"/>
                </a:solidFill>
              </a:rPr>
              <a:t>Focus most on building achievement skills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66"/>
                </a:solidFill>
              </a:rPr>
              <a:t>Typical ECE programs generate fairly small impacts, although still may have       Benefits &gt; Costs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66"/>
                </a:solidFill>
              </a:rPr>
              <a:t> QRIS quality systems aren’t promising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66"/>
                </a:solidFill>
              </a:rPr>
              <a:t> Mandated “whole-child” curricula aren’t either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66"/>
                </a:solidFill>
              </a:rPr>
              <a:t> Experiment with full-</a:t>
            </a:r>
            <a:r>
              <a:rPr lang="en-US" dirty="0" err="1" smtClean="0">
                <a:solidFill>
                  <a:srgbClr val="FFFF66"/>
                </a:solidFill>
              </a:rPr>
              <a:t>monty</a:t>
            </a:r>
            <a:r>
              <a:rPr lang="en-US" dirty="0" smtClean="0">
                <a:solidFill>
                  <a:srgbClr val="FFFF66"/>
                </a:solidFill>
              </a:rPr>
              <a:t> curricular approaches</a:t>
            </a:r>
          </a:p>
          <a:p>
            <a:pPr>
              <a:spcBef>
                <a:spcPts val="0"/>
              </a:spcBef>
              <a:spcAft>
                <a:spcPts val="3600"/>
              </a:spcAft>
              <a:defRPr/>
            </a:pPr>
            <a:endParaRPr lang="en-US" dirty="0" smtClean="0">
              <a:solidFill>
                <a:srgbClr val="FFFF66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3048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Summary</a:t>
            </a:r>
            <a:endParaRPr lang="en-US" kern="0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6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36576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de-DE" sz="4000" dirty="0" smtClean="0">
                <a:solidFill>
                  <a:srgbClr val="FFFF66"/>
                </a:solidFill>
                <a:effectLst/>
              </a:rPr>
              <a:t>Greg J. Duncan</a:t>
            </a:r>
          </a:p>
          <a:p>
            <a:pPr algn="ctr">
              <a:lnSpc>
                <a:spcPct val="90000"/>
              </a:lnSpc>
              <a:defRPr/>
            </a:pPr>
            <a:r>
              <a:rPr lang="de-DE" sz="4000" dirty="0" smtClean="0">
                <a:solidFill>
                  <a:srgbClr val="FFFF66"/>
                </a:solidFill>
                <a:effectLst/>
              </a:rPr>
              <a:t>gduncan@uci.edu</a:t>
            </a:r>
          </a:p>
          <a:p>
            <a:pPr algn="ctr">
              <a:lnSpc>
                <a:spcPct val="90000"/>
              </a:lnSpc>
              <a:defRPr/>
            </a:pPr>
            <a:endParaRPr lang="de-DE" sz="4000" dirty="0" smtClean="0">
              <a:solidFill>
                <a:srgbClr val="FFFF66"/>
              </a:solidFill>
              <a:effectLst/>
            </a:endParaRPr>
          </a:p>
          <a:p>
            <a:pPr algn="ctr">
              <a:lnSpc>
                <a:spcPct val="90000"/>
              </a:lnSpc>
              <a:defRPr/>
            </a:pPr>
            <a:endParaRPr lang="de-DE" dirty="0" smtClean="0">
              <a:solidFill>
                <a:srgbClr val="FFFF66"/>
              </a:solidFill>
              <a:effectLst/>
            </a:endParaRPr>
          </a:p>
          <a:p>
            <a:pPr algn="ctr">
              <a:lnSpc>
                <a:spcPct val="90000"/>
              </a:lnSpc>
              <a:defRPr/>
            </a:pPr>
            <a:r>
              <a:rPr lang="de-DE" sz="4400" baseline="30000" dirty="0" smtClean="0">
                <a:solidFill>
                  <a:srgbClr val="FFFF66"/>
                </a:solidFill>
                <a:effectLst/>
              </a:rPr>
              <a:t>School of Education</a:t>
            </a:r>
          </a:p>
          <a:p>
            <a:pPr algn="ctr">
              <a:lnSpc>
                <a:spcPct val="90000"/>
              </a:lnSpc>
              <a:defRPr/>
            </a:pPr>
            <a:r>
              <a:rPr lang="de-DE" sz="4400" baseline="30000" dirty="0" smtClean="0">
                <a:solidFill>
                  <a:srgbClr val="FFFF66"/>
                </a:solidFill>
                <a:effectLst/>
              </a:rPr>
              <a:t>University of California, Irvine</a:t>
            </a:r>
          </a:p>
        </p:txBody>
      </p:sp>
    </p:spTree>
    <p:extLst>
      <p:ext uri="{BB962C8B-B14F-4D97-AF65-F5344CB8AC3E}">
        <p14:creationId xmlns:p14="http://schemas.microsoft.com/office/powerpoint/2010/main" val="42284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563563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Skills and Behaviors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26775"/>
              </p:ext>
            </p:extLst>
          </p:nvPr>
        </p:nvGraphicFramePr>
        <p:xfrm>
          <a:off x="0" y="1019175"/>
          <a:ext cx="8991599" cy="547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8320"/>
                <a:gridCol w="2189259"/>
                <a:gridCol w="234563"/>
                <a:gridCol w="2189259"/>
                <a:gridCol w="234563"/>
                <a:gridCol w="2345635"/>
              </a:tblGrid>
              <a:tr h="1139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Rockwell Extra Bold" pitchFamily="18" charset="0"/>
                        </a:rPr>
                        <a:t>Achievement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Rockwell Extra Bold" pitchFamily="18" charset="0"/>
                        </a:rPr>
                        <a:t>Engagement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Rockwell Extra Bold" pitchFamily="18" charset="0"/>
                        </a:rPr>
                        <a:t>Problem Behaviors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u="none" dirty="0">
                        <a:solidFill>
                          <a:srgbClr val="FFC000"/>
                        </a:solidFill>
                        <a:latin typeface="Rockwell Extra Bold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512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Description:</a:t>
                      </a:r>
                      <a:endParaRPr lang="en-US" sz="2000" b="1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66"/>
                          </a:solidFill>
                        </a:rPr>
                        <a:t>Concrete</a:t>
                      </a:r>
                      <a:r>
                        <a:rPr lang="en-US" sz="2000" baseline="0" dirty="0" smtClean="0">
                          <a:solidFill>
                            <a:srgbClr val="FFFF66"/>
                          </a:solidFill>
                        </a:rPr>
                        <a:t> math and reading skills</a:t>
                      </a:r>
                      <a:endParaRPr lang="en-US" sz="20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66"/>
                          </a:solidFill>
                        </a:rPr>
                        <a:t>Ability to control impulses and focus on tasks</a:t>
                      </a:r>
                      <a:endParaRPr lang="en-US" sz="20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00050" indent="-400050" algn="l">
                        <a:buNone/>
                      </a:pPr>
                      <a:endParaRPr lang="en-US" sz="800" dirty="0" smtClean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00050" lvl="0" indent="-400050" algn="l">
                        <a:spcBef>
                          <a:spcPts val="600"/>
                        </a:spcBef>
                        <a:buNone/>
                      </a:pPr>
                      <a:r>
                        <a:rPr lang="en-US" sz="2000" dirty="0" err="1" smtClean="0">
                          <a:solidFill>
                            <a:srgbClr val="FFFF66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rgbClr val="FFFF66"/>
                          </a:solidFill>
                        </a:rPr>
                        <a:t>) Ability to get along with others</a:t>
                      </a:r>
                    </a:p>
                    <a:p>
                      <a:pPr marL="400050" lvl="0" indent="-400050" algn="l">
                        <a:spcBef>
                          <a:spcPts val="600"/>
                        </a:spcBef>
                        <a:buNone/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</a:rPr>
                        <a:t>ii) Sound</a:t>
                      </a:r>
                      <a:r>
                        <a:rPr lang="en-US" sz="2000" baseline="0" dirty="0" smtClean="0">
                          <a:solidFill>
                            <a:srgbClr val="FFFF66"/>
                          </a:solidFill>
                        </a:rPr>
                        <a:t> mental health</a:t>
                      </a:r>
                      <a:endParaRPr lang="en-US" sz="2000" dirty="0" smtClean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28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 test areas or question</a:t>
                      </a:r>
                      <a:r>
                        <a:rPr lang="en-US" sz="2000" b="1" baseline="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wording:</a:t>
                      </a:r>
                      <a:endParaRPr lang="en-US" sz="2000" b="1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66"/>
                          </a:solidFill>
                        </a:rPr>
                        <a:t>Knowing</a:t>
                      </a:r>
                      <a:r>
                        <a:rPr lang="en-US" sz="2000" baseline="0" dirty="0" smtClean="0">
                          <a:solidFill>
                            <a:srgbClr val="FFFF66"/>
                          </a:solidFill>
                        </a:rPr>
                        <a:t> letters and numbers; beginning word sounds, word problems</a:t>
                      </a:r>
                      <a:endParaRPr lang="en-US" sz="20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rgbClr val="FFFF66"/>
                          </a:solidFill>
                          <a:latin typeface="+mn-lt"/>
                          <a:ea typeface="+mn-ea"/>
                          <a:cs typeface="+mn-cs"/>
                        </a:rPr>
                        <a:t>Can’t sit still; can’t concentrate; score from a computer test of impulse control</a:t>
                      </a:r>
                      <a:endParaRPr lang="en-US" sz="20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marR="0" indent="-4023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err="1" smtClean="0">
                          <a:solidFill>
                            <a:srgbClr val="FFFF66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kern="1200" baseline="0" dirty="0" smtClean="0">
                          <a:solidFill>
                            <a:srgbClr val="FFFF66"/>
                          </a:solidFill>
                          <a:latin typeface="+mn-lt"/>
                          <a:ea typeface="+mn-ea"/>
                          <a:cs typeface="+mn-cs"/>
                        </a:rPr>
                        <a:t>) Cheats or tells lies, bullies, is disobedient at school</a:t>
                      </a:r>
                    </a:p>
                    <a:p>
                      <a:pPr marL="182880" marR="0" indent="-4023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rgbClr val="FFFF66"/>
                          </a:solidFill>
                          <a:latin typeface="+mn-lt"/>
                          <a:ea typeface="+mn-ea"/>
                          <a:cs typeface="+mn-cs"/>
                        </a:rPr>
                        <a:t>ii) Is sad, moody</a:t>
                      </a:r>
                      <a:endParaRPr lang="en-US" sz="20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6142138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66"/>
                </a:solidFill>
              </a:rPr>
              <a:t>Duncan and Magnuson, 2011</a:t>
            </a:r>
            <a:endParaRPr lang="en-US" sz="22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 rtlCol="0">
            <a:noAutofit/>
          </a:bodyPr>
          <a:lstStyle/>
          <a:p>
            <a:pPr fontAlgn="auto">
              <a:lnSpc>
                <a:spcPts val="3000"/>
              </a:lnSpc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Skill and behavior gaps between high- and low-income kindergarteners and fifth graders (SAT scale)</a:t>
            </a:r>
            <a:endParaRPr lang="en-US" sz="28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470823"/>
              </p:ext>
            </p:extLst>
          </p:nvPr>
        </p:nvGraphicFramePr>
        <p:xfrm>
          <a:off x="152400" y="838200"/>
          <a:ext cx="8686800" cy="546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0266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66"/>
                </a:solidFill>
              </a:rPr>
              <a:t>Source: Early Childhood Longitudinal Study – Kindergarten cohort.</a:t>
            </a:r>
            <a:endParaRPr lang="en-US" sz="1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6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 rtlCol="0">
            <a:noAutofit/>
          </a:bodyPr>
          <a:lstStyle/>
          <a:p>
            <a:pPr fontAlgn="auto">
              <a:lnSpc>
                <a:spcPts val="3000"/>
              </a:lnSpc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Skill and behavior gaps between high- and low-income kindergarteners and fifth graders (SAT scale)</a:t>
            </a:r>
            <a:endParaRPr lang="en-US" sz="28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010380"/>
              </p:ext>
            </p:extLst>
          </p:nvPr>
        </p:nvGraphicFramePr>
        <p:xfrm>
          <a:off x="152400" y="838200"/>
          <a:ext cx="8686800" cy="546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0266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66"/>
                </a:solidFill>
              </a:rPr>
              <a:t>Source:  Early Childhood Longitudinal Study – Kindergarten cohort.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6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304800"/>
            <a:ext cx="8153400" cy="190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4000" dirty="0" smtClean="0">
                <a:solidFill>
                  <a:srgbClr val="FFFF66"/>
                </a:solidFill>
              </a:rPr>
              <a:t>Which school-entry academic skills and behaviors best predict later school achievement?</a:t>
            </a:r>
            <a:endParaRPr lang="en-US" sz="4000" dirty="0">
              <a:solidFill>
                <a:srgbClr val="FFFF66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07576" y="2438400"/>
            <a:ext cx="7467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Regress later achievement on: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School-entry math and reading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School-entry engagement, etc.</a:t>
            </a:r>
          </a:p>
          <a:p>
            <a:pPr marL="0" indent="0">
              <a:spcBef>
                <a:spcPts val="2400"/>
              </a:spcBef>
              <a:spcAft>
                <a:spcPts val="0"/>
              </a:spcAft>
              <a:buNone/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Controls for: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Child IQ, temperament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66"/>
                </a:solidFill>
              </a:rPr>
              <a:t>Maternal and family measures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800" kern="0" dirty="0" smtClean="0">
                <a:solidFill>
                  <a:srgbClr val="FFFF66"/>
                </a:solidFill>
              </a:rPr>
              <a:t>Duncan et al. (2007)</a:t>
            </a:r>
            <a:endParaRPr lang="en-US" sz="2800" kern="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5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2652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Predictive importance for later school achievement </a:t>
            </a:r>
            <a:r>
              <a:rPr lang="en-US" sz="2400" dirty="0" smtClean="0">
                <a:solidFill>
                  <a:srgbClr val="FFFF66"/>
                </a:solidFill>
              </a:rPr>
              <a:t>(standardized coefficients)</a:t>
            </a:r>
          </a:p>
        </p:txBody>
      </p:sp>
      <p:graphicFrame>
        <p:nvGraphicFramePr>
          <p:cNvPr id="151618" name="Group 6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52495192"/>
              </p:ext>
            </p:extLst>
          </p:nvPr>
        </p:nvGraphicFramePr>
        <p:xfrm>
          <a:off x="304800" y="1524001"/>
          <a:ext cx="7848600" cy="4375838"/>
        </p:xfrm>
        <a:graphic>
          <a:graphicData uri="http://schemas.openxmlformats.org/drawingml/2006/table">
            <a:tbl>
              <a:tblPr/>
              <a:tblGrid>
                <a:gridCol w="4800600"/>
                <a:gridCol w="533400"/>
                <a:gridCol w="2514600"/>
              </a:tblGrid>
              <a:tr h="870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School-entry: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Grades 1 to 8 achievement: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.17*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.34*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Engagement/attention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.10*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Anti-social (- expected)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.01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Mental health (- expected)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.01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024" y="6096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66"/>
                </a:solidFill>
              </a:rPr>
              <a:t>Duncan et al (2007)’s meta-analysis of six longitudinal data sets, five of which control for prior IQ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3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clipse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  <a:fontScheme name="Eclipse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clipse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  <a:fontScheme name="Eclipse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</TotalTime>
  <Words>2142</Words>
  <Application>Microsoft Macintosh PowerPoint</Application>
  <PresentationFormat>On-screen Show (4:3)</PresentationFormat>
  <Paragraphs>412</Paragraphs>
  <Slides>43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Optimal Preschool Policies for Low-Income Children</vt:lpstr>
      <vt:lpstr>PowerPoint Presentation</vt:lpstr>
      <vt:lpstr>PowerPoint Presentation</vt:lpstr>
      <vt:lpstr>PowerPoint Presentation</vt:lpstr>
      <vt:lpstr>Skills and Behaviors</vt:lpstr>
      <vt:lpstr>Skill and behavior gaps between high- and low-income kindergarteners and fifth graders (SAT scale)</vt:lpstr>
      <vt:lpstr>Skill and behavior gaps between high- and low-income kindergarteners and fifth graders (SAT scale)</vt:lpstr>
      <vt:lpstr>PowerPoint Presentation</vt:lpstr>
      <vt:lpstr>Predictive importance for later school achievement (standardized coefficients)</vt:lpstr>
      <vt:lpstr>PowerPoint Presentation</vt:lpstr>
      <vt:lpstr>How well do ECE programs promote cognitive skills?</vt:lpstr>
      <vt:lpstr>PowerPoint Presentation</vt:lpstr>
      <vt:lpstr>PowerPoint Presentation</vt:lpstr>
      <vt:lpstr>PowerPoint Presentation</vt:lpstr>
      <vt:lpstr>PowerPoint Presentation</vt:lpstr>
      <vt:lpstr>What About Long-Run ECE Effects? </vt:lpstr>
      <vt:lpstr>The Mechanism Puzzle</vt:lpstr>
      <vt:lpstr>Policy levers</vt:lpstr>
      <vt:lpstr>ECE Funding &amp; Enrollment</vt:lpstr>
      <vt:lpstr>Cost of Expanding ECE Access</vt:lpstr>
      <vt:lpstr>What is minimal ECE short-run effect size needed to recoup $7,500?  </vt:lpstr>
      <vt:lpstr>How to generate large cognitive impacts?</vt:lpstr>
      <vt:lpstr>PowerPoint Presentation</vt:lpstr>
      <vt:lpstr>PowerPoint Presentation</vt:lpstr>
      <vt:lpstr>Process Regulation Policy Lever</vt:lpstr>
      <vt:lpstr>PowerPoint Presentation</vt:lpstr>
      <vt:lpstr>The Preschool Curriculum Evaluation Research (PCER) Initiative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Boston pre-K as a model?</vt:lpstr>
      <vt:lpstr>Boston pre-K  Weiland &amp; Yoshikawa, 2013 Child Development</vt:lpstr>
      <vt:lpstr>Positive “Spillover” Effects on All Three Dimensions of Executive Function Skills </vt:lpstr>
      <vt:lpstr>What does Boston pre-K look like?  6-minute video from restoringopportunity.com  https://www.youtube.com/watch?v=URZkGPwcsn0</vt:lpstr>
      <vt:lpstr>PowerPoint Presentation</vt:lpstr>
      <vt:lpstr>PowerPoint Presentation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 Conference Dec 13</dc:title>
  <dc:creator>Kathleen M. Ziol-Guest</dc:creator>
  <cp:lastModifiedBy>Andrea Karsh</cp:lastModifiedBy>
  <cp:revision>1105</cp:revision>
  <dcterms:created xsi:type="dcterms:W3CDTF">2007-12-06T14:35:44Z</dcterms:created>
  <dcterms:modified xsi:type="dcterms:W3CDTF">2014-11-20T23:33:23Z</dcterms:modified>
</cp:coreProperties>
</file>