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256" r:id="rId2"/>
    <p:sldId id="278" r:id="rId3"/>
    <p:sldId id="257" r:id="rId4"/>
    <p:sldId id="258" r:id="rId5"/>
    <p:sldId id="279" r:id="rId6"/>
    <p:sldId id="280" r:id="rId7"/>
    <p:sldId id="260" r:id="rId8"/>
    <p:sldId id="291" r:id="rId9"/>
    <p:sldId id="261" r:id="rId10"/>
    <p:sldId id="262" r:id="rId11"/>
    <p:sldId id="263" r:id="rId12"/>
    <p:sldId id="264" r:id="rId13"/>
    <p:sldId id="266" r:id="rId14"/>
    <p:sldId id="267" r:id="rId15"/>
    <p:sldId id="268" r:id="rId16"/>
    <p:sldId id="282" r:id="rId17"/>
    <p:sldId id="283" r:id="rId18"/>
    <p:sldId id="284" r:id="rId19"/>
    <p:sldId id="286" r:id="rId20"/>
    <p:sldId id="269" r:id="rId21"/>
    <p:sldId id="270" r:id="rId22"/>
    <p:sldId id="287" r:id="rId23"/>
    <p:sldId id="288" r:id="rId24"/>
    <p:sldId id="289" r:id="rId25"/>
    <p:sldId id="274" r:id="rId26"/>
    <p:sldId id="275" r:id="rId27"/>
    <p:sldId id="290" r:id="rId28"/>
    <p:sldId id="276" r:id="rId29"/>
    <p:sldId id="27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7" d="100"/>
          <a:sy n="97" d="100"/>
        </p:scale>
        <p:origin x="-124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D8EA4E-90F8-7344-AD95-F7E13AE6B250}" type="datetimeFigureOut">
              <a:rPr lang="en-US" smtClean="0"/>
              <a:pPr/>
              <a:t>4/1/14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D65EEB-06D0-B547-B763-4EF089A5662B}" type="slidenum">
              <a:rPr lang="en-US" smtClean="0"/>
              <a:pPr/>
              <a:t>‹#›</a:t>
            </a:fld>
            <a:endParaRPr lang="en-US"/>
          </a:p>
        </p:txBody>
      </p:sp>
    </p:spTree>
    <p:extLst>
      <p:ext uri="{BB962C8B-B14F-4D97-AF65-F5344CB8AC3E}">
        <p14:creationId xmlns:p14="http://schemas.microsoft.com/office/powerpoint/2010/main" val="838276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1 in 4 students in</a:t>
            </a:r>
            <a:r>
              <a:rPr lang="en-US" baseline="0" dirty="0" smtClean="0"/>
              <a:t> U.S. elementary schools is of Hispanic descent.</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effectLst/>
              </a:rPr>
              <a:t>Achievement</a:t>
            </a:r>
            <a:r>
              <a:rPr lang="en-US" baseline="0" dirty="0" smtClean="0">
                <a:effectLst/>
              </a:rPr>
              <a:t> gap may indicate i</a:t>
            </a:r>
            <a:r>
              <a:rPr lang="en-US" dirty="0" smtClean="0"/>
              <a:t>nadequate academic preparation in school. Understandable that</a:t>
            </a:r>
            <a:r>
              <a:rPr lang="en-US" baseline="0" dirty="0" smtClean="0"/>
              <a:t> there is an initial gap in English literacy skills, but gaps persists. Particularly in oral language. </a:t>
            </a:r>
            <a:endParaRPr lang="en-US" dirty="0" smtClean="0"/>
          </a:p>
        </p:txBody>
      </p:sp>
      <p:sp>
        <p:nvSpPr>
          <p:cNvPr id="4" name="Slide Number Placeholder 3"/>
          <p:cNvSpPr>
            <a:spLocks noGrp="1"/>
          </p:cNvSpPr>
          <p:nvPr>
            <p:ph type="sldNum" sz="quarter" idx="10"/>
          </p:nvPr>
        </p:nvSpPr>
        <p:spPr/>
        <p:txBody>
          <a:bodyPr/>
          <a:lstStyle/>
          <a:p>
            <a:fld id="{2CD65EEB-06D0-B547-B763-4EF089A5662B}" type="slidenum">
              <a:rPr lang="en-US" smtClean="0"/>
              <a:pPr/>
              <a:t>3</a:t>
            </a:fld>
            <a:endParaRPr lang="en-US"/>
          </a:p>
        </p:txBody>
      </p:sp>
    </p:spTree>
    <p:extLst>
      <p:ext uri="{BB962C8B-B14F-4D97-AF65-F5344CB8AC3E}">
        <p14:creationId xmlns:p14="http://schemas.microsoft.com/office/powerpoint/2010/main" val="13275968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Center-based care =  included other Head Start centers not in the study</a:t>
            </a:r>
          </a:p>
          <a:p>
            <a:endParaRPr lang="en-US" dirty="0" smtClean="0"/>
          </a:p>
          <a:p>
            <a:r>
              <a:rPr lang="en-US" baseline="0" dirty="0" smtClean="0"/>
              <a:t>When we examine the control condition, the inclusion of Head Start center-level fixed effects serves as a proxy for neighborhood in ensuring that the alternative centers to Head Start were the same for DLLs and monolinguals.</a:t>
            </a:r>
            <a:endParaRPr lang="en-US" dirty="0"/>
          </a:p>
        </p:txBody>
      </p:sp>
      <p:sp>
        <p:nvSpPr>
          <p:cNvPr id="4" name="Slide Number Placeholder 3"/>
          <p:cNvSpPr>
            <a:spLocks noGrp="1"/>
          </p:cNvSpPr>
          <p:nvPr>
            <p:ph type="sldNum" sz="quarter" idx="10"/>
          </p:nvPr>
        </p:nvSpPr>
        <p:spPr/>
        <p:txBody>
          <a:bodyPr/>
          <a:lstStyle/>
          <a:p>
            <a:fld id="{2CD65EEB-06D0-B547-B763-4EF089A5662B}" type="slidenum">
              <a:rPr lang="en-US" smtClean="0"/>
              <a:pPr/>
              <a:t>13</a:t>
            </a:fld>
            <a:endParaRPr lang="en-US"/>
          </a:p>
        </p:txBody>
      </p:sp>
    </p:spTree>
    <p:extLst>
      <p:ext uri="{BB962C8B-B14F-4D97-AF65-F5344CB8AC3E}">
        <p14:creationId xmlns:p14="http://schemas.microsoft.com/office/powerpoint/2010/main" val="9580528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CD65EEB-06D0-B547-B763-4EF089A5662B}"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Series of the logistic regression models predicting Head Start attendance. In the simple bivariate regression (Model 1), Spanish-speaking DLLs were significantly more likely than their monolingual English-speaking peers to attend a Head Start center if given access through random assignment (OR=1.66, </a:t>
            </a:r>
            <a:r>
              <a:rPr lang="en-US" sz="1200" i="1" kern="1200" dirty="0" smtClean="0">
                <a:solidFill>
                  <a:schemeClr val="tx1"/>
                </a:solidFill>
                <a:latin typeface="+mn-lt"/>
                <a:ea typeface="+mn-ea"/>
                <a:cs typeface="+mn-cs"/>
              </a:rPr>
              <a:t>p</a:t>
            </a:r>
            <a:r>
              <a:rPr lang="en-US" sz="1200" kern="1200" dirty="0" smtClean="0">
                <a:solidFill>
                  <a:schemeClr val="tx1"/>
                </a:solidFill>
                <a:latin typeface="+mn-lt"/>
                <a:ea typeface="+mn-ea"/>
                <a:cs typeface="+mn-cs"/>
              </a:rPr>
              <a:t> &lt; .01). </a:t>
            </a:r>
            <a:endParaRPr lang="en-US" dirty="0"/>
          </a:p>
        </p:txBody>
      </p:sp>
      <p:sp>
        <p:nvSpPr>
          <p:cNvPr id="4" name="Slide Number Placeholder 3"/>
          <p:cNvSpPr>
            <a:spLocks noGrp="1"/>
          </p:cNvSpPr>
          <p:nvPr>
            <p:ph type="sldNum" sz="quarter" idx="10"/>
          </p:nvPr>
        </p:nvSpPr>
        <p:spPr/>
        <p:txBody>
          <a:bodyPr/>
          <a:lstStyle/>
          <a:p>
            <a:fld id="{2CD65EEB-06D0-B547-B763-4EF089A5662B}" type="slidenum">
              <a:rPr lang="en-US" smtClean="0"/>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This result held when we included Head Start center-level fixed effects in Model 2, indicating that even within the same center, Spanish-speaking DLLs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were more likely than monolinguals to attend if given the offer (OR=3.90, </a:t>
            </a:r>
            <a:r>
              <a:rPr lang="en-US" sz="1200" i="1" kern="1200" dirty="0" smtClean="0">
                <a:solidFill>
                  <a:schemeClr val="tx1"/>
                </a:solidFill>
                <a:latin typeface="+mn-lt"/>
                <a:ea typeface="+mn-ea"/>
                <a:cs typeface="+mn-cs"/>
              </a:rPr>
              <a:t>p</a:t>
            </a:r>
            <a:r>
              <a:rPr lang="en-US" sz="1200" kern="1200" dirty="0" smtClean="0">
                <a:solidFill>
                  <a:schemeClr val="tx1"/>
                </a:solidFill>
                <a:latin typeface="+mn-lt"/>
                <a:ea typeface="+mn-ea"/>
                <a:cs typeface="+mn-cs"/>
              </a:rPr>
              <a:t> &lt; .001).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a:t>
            </a:r>
            <a:r>
              <a:rPr lang="en-US" sz="1200" i="1" kern="1200" dirty="0" smtClean="0">
                <a:solidFill>
                  <a:schemeClr val="tx1"/>
                </a:solidFill>
                <a:effectLst/>
                <a:latin typeface="+mn-lt"/>
                <a:ea typeface="+mn-ea"/>
                <a:cs typeface="+mn-cs"/>
              </a:rPr>
              <a:t>OR</a:t>
            </a:r>
            <a:r>
              <a:rPr lang="en-US" sz="1200" kern="1200" dirty="0" smtClean="0">
                <a:solidFill>
                  <a:schemeClr val="tx1"/>
                </a:solidFill>
                <a:effectLst/>
                <a:latin typeface="+mn-lt"/>
                <a:ea typeface="+mn-ea"/>
                <a:cs typeface="+mn-cs"/>
              </a:rPr>
              <a:t> in the models including center fixed effects were almost twice as large as the models without them. This indicates that Head Start was a particularly appealing center-based care option for DLLs in places where they were clustered in large numbers.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CD65EEB-06D0-B547-B763-4EF089A5662B}"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Similarly, when we included a full set of covariates except for baseline level of achievement as measured by the PPVT (Model 3), indicating net of demographic characteristics, DLLs are still more likely to attend a Head Start center if granted access through random assignment than monolingual-English speakers (OR=3.12, </a:t>
            </a:r>
            <a:r>
              <a:rPr lang="en-US" sz="1200" i="1" kern="1200" dirty="0" smtClean="0">
                <a:solidFill>
                  <a:schemeClr val="tx1"/>
                </a:solidFill>
                <a:latin typeface="+mn-lt"/>
                <a:ea typeface="+mn-ea"/>
                <a:cs typeface="+mn-cs"/>
              </a:rPr>
              <a:t>p</a:t>
            </a:r>
            <a:r>
              <a:rPr lang="en-US" sz="1200" kern="1200" dirty="0" smtClean="0">
                <a:solidFill>
                  <a:schemeClr val="tx1"/>
                </a:solidFill>
                <a:latin typeface="+mn-lt"/>
                <a:ea typeface="+mn-ea"/>
                <a:cs typeface="+mn-cs"/>
              </a:rPr>
              <a:t> &lt; .01). </a:t>
            </a:r>
            <a:endParaRPr lang="en-US" dirty="0"/>
          </a:p>
        </p:txBody>
      </p:sp>
      <p:sp>
        <p:nvSpPr>
          <p:cNvPr id="4" name="Slide Number Placeholder 3"/>
          <p:cNvSpPr>
            <a:spLocks noGrp="1"/>
          </p:cNvSpPr>
          <p:nvPr>
            <p:ph type="sldNum" sz="quarter" idx="10"/>
          </p:nvPr>
        </p:nvSpPr>
        <p:spPr/>
        <p:txBody>
          <a:bodyPr/>
          <a:lstStyle/>
          <a:p>
            <a:fld id="{2CD65EEB-06D0-B547-B763-4EF089A5662B}" type="slidenum">
              <a:rPr lang="en-US" smtClean="0"/>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In Model 4 we included our complete set of covariates plus baseline level of achievement</a:t>
            </a:r>
            <a:r>
              <a:rPr lang="en-US" sz="1200" kern="1200" baseline="0" dirty="0" smtClean="0">
                <a:solidFill>
                  <a:schemeClr val="tx1"/>
                </a:solidFill>
                <a:latin typeface="+mn-lt"/>
                <a:ea typeface="+mn-ea"/>
                <a:cs typeface="+mn-cs"/>
              </a:rPr>
              <a:t> same result held </a:t>
            </a:r>
            <a:r>
              <a:rPr lang="en-US" sz="1200" kern="1200" dirty="0" smtClean="0">
                <a:solidFill>
                  <a:schemeClr val="tx1"/>
                </a:solidFill>
                <a:latin typeface="+mn-lt"/>
                <a:ea typeface="+mn-ea"/>
                <a:cs typeface="+mn-cs"/>
              </a:rPr>
              <a:t>(OR=3.01, p &lt; .05). </a:t>
            </a:r>
            <a:endParaRPr lang="en-US" dirty="0"/>
          </a:p>
        </p:txBody>
      </p:sp>
      <p:sp>
        <p:nvSpPr>
          <p:cNvPr id="4" name="Slide Number Placeholder 3"/>
          <p:cNvSpPr>
            <a:spLocks noGrp="1"/>
          </p:cNvSpPr>
          <p:nvPr>
            <p:ph type="sldNum" sz="quarter" idx="10"/>
          </p:nvPr>
        </p:nvSpPr>
        <p:spPr/>
        <p:txBody>
          <a:bodyPr/>
          <a:lstStyle/>
          <a:p>
            <a:fld id="{2CD65EEB-06D0-B547-B763-4EF089A5662B}" type="slidenum">
              <a:rPr lang="en-US" smtClean="0"/>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There were no significant differences in the type of primary child care arrangement utilized between Spanish-speaking DLLs and their monolingual-English peers if they were assigned to the control condition. Despite prior research indicating that when compared to other subgroups, Hispanic DLL parents tend to utilize parental or relative care over center-based care (Buysse et al., 2013; </a:t>
            </a:r>
            <a:r>
              <a:rPr lang="en-US" sz="1200" kern="1200" dirty="0" err="1" smtClean="0">
                <a:solidFill>
                  <a:schemeClr val="tx1"/>
                </a:solidFill>
                <a:effectLst/>
                <a:latin typeface="+mn-lt"/>
                <a:ea typeface="+mn-ea"/>
                <a:cs typeface="+mn-cs"/>
              </a:rPr>
              <a:t>Kagan</a:t>
            </a:r>
            <a:r>
              <a:rPr lang="en-US" sz="1200" kern="1200" dirty="0" smtClean="0">
                <a:solidFill>
                  <a:schemeClr val="tx1"/>
                </a:solidFill>
                <a:effectLst/>
                <a:latin typeface="+mn-lt"/>
                <a:ea typeface="+mn-ea"/>
                <a:cs typeface="+mn-cs"/>
              </a:rPr>
              <a:t>, 2009; Laughlin, 2013), Spanish-speaking DLLs in the HSIS sample actually attended center-based care at the same rates as monolingual-English speakers.</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2CD65EEB-06D0-B547-B763-4EF089A5662B}" type="slidenum">
              <a:rPr lang="en-US" smtClean="0"/>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If randomly assigned to the control condition, DLLs who attended center-based care were taught in significantly higher quality classrooms than their monolingual peers (5.12 vs. 4.17, </a:t>
            </a:r>
            <a:r>
              <a:rPr lang="en-US" sz="1200" i="1" kern="1200" dirty="0" smtClean="0">
                <a:solidFill>
                  <a:schemeClr val="tx1"/>
                </a:solidFill>
                <a:latin typeface="+mn-lt"/>
                <a:ea typeface="+mn-ea"/>
                <a:cs typeface="+mn-cs"/>
              </a:rPr>
              <a:t>p</a:t>
            </a:r>
            <a:r>
              <a:rPr lang="en-US" sz="1200" kern="1200" dirty="0" smtClean="0">
                <a:solidFill>
                  <a:schemeClr val="tx1"/>
                </a:solidFill>
                <a:latin typeface="+mn-lt"/>
                <a:ea typeface="+mn-ea"/>
                <a:cs typeface="+mn-cs"/>
              </a:rPr>
              <a:t> &lt; .05). </a:t>
            </a:r>
            <a:endParaRPr lang="en-US" dirty="0" smtClean="0"/>
          </a:p>
          <a:p>
            <a:endParaRPr lang="en-US" dirty="0"/>
          </a:p>
        </p:txBody>
      </p:sp>
      <p:sp>
        <p:nvSpPr>
          <p:cNvPr id="4" name="Slide Number Placeholder 3"/>
          <p:cNvSpPr>
            <a:spLocks noGrp="1"/>
          </p:cNvSpPr>
          <p:nvPr>
            <p:ph type="sldNum" sz="quarter" idx="10"/>
          </p:nvPr>
        </p:nvSpPr>
        <p:spPr/>
        <p:txBody>
          <a:bodyPr/>
          <a:lstStyle/>
          <a:p>
            <a:fld id="{2CD65EEB-06D0-B547-B763-4EF089A5662B}" type="slidenum">
              <a:rPr lang="en-US" smtClean="0"/>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Series of the regression models predicting classroom quality. Standardized regression co-efficient. In the simple bivariate regression (Model 1), Spanish-speaking DLLs in the control condition attended significantly higher quality rated classrooms than their monolingual English-speaking peers (B=.17, </a:t>
            </a:r>
            <a:r>
              <a:rPr lang="en-US" sz="1200" i="1" kern="1200" dirty="0" smtClean="0">
                <a:solidFill>
                  <a:schemeClr val="tx1"/>
                </a:solidFill>
                <a:latin typeface="+mn-lt"/>
                <a:ea typeface="+mn-ea"/>
                <a:cs typeface="+mn-cs"/>
              </a:rPr>
              <a:t>p</a:t>
            </a:r>
            <a:r>
              <a:rPr lang="en-US" sz="1200" kern="1200" dirty="0" smtClean="0">
                <a:solidFill>
                  <a:schemeClr val="tx1"/>
                </a:solidFill>
                <a:latin typeface="+mn-lt"/>
                <a:ea typeface="+mn-ea"/>
                <a:cs typeface="+mn-cs"/>
              </a:rPr>
              <a:t> &lt; .01). </a:t>
            </a:r>
            <a:endParaRPr lang="en-US" dirty="0"/>
          </a:p>
        </p:txBody>
      </p:sp>
      <p:sp>
        <p:nvSpPr>
          <p:cNvPr id="4" name="Slide Number Placeholder 3"/>
          <p:cNvSpPr>
            <a:spLocks noGrp="1"/>
          </p:cNvSpPr>
          <p:nvPr>
            <p:ph type="sldNum" sz="quarter" idx="10"/>
          </p:nvPr>
        </p:nvSpPr>
        <p:spPr/>
        <p:txBody>
          <a:bodyPr/>
          <a:lstStyle/>
          <a:p>
            <a:fld id="{2CD65EEB-06D0-B547-B763-4EF089A5662B}" type="slidenum">
              <a:rPr lang="en-US" smtClean="0"/>
              <a:pPr/>
              <a:t>21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result held when we included Head Start center-level fixed effects in Model 2, indicating that even within the same neighborhood, Spanish-speaking DLLs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attended higher quality classrooms than their monolingual peers (B=.21, </a:t>
            </a:r>
            <a:r>
              <a:rPr lang="en-US" sz="1200" i="1" kern="1200" dirty="0" smtClean="0">
                <a:solidFill>
                  <a:schemeClr val="tx1"/>
                </a:solidFill>
                <a:latin typeface="+mn-lt"/>
                <a:ea typeface="+mn-ea"/>
                <a:cs typeface="+mn-cs"/>
              </a:rPr>
              <a:t>p</a:t>
            </a:r>
            <a:r>
              <a:rPr lang="en-US" sz="1200" kern="1200" dirty="0" smtClean="0">
                <a:solidFill>
                  <a:schemeClr val="tx1"/>
                </a:solidFill>
                <a:latin typeface="+mn-lt"/>
                <a:ea typeface="+mn-ea"/>
                <a:cs typeface="+mn-cs"/>
              </a:rPr>
              <a:t> &lt; .001). </a:t>
            </a:r>
            <a:endParaRPr lang="en-US" dirty="0"/>
          </a:p>
        </p:txBody>
      </p:sp>
      <p:sp>
        <p:nvSpPr>
          <p:cNvPr id="4" name="Slide Number Placeholder 3"/>
          <p:cNvSpPr>
            <a:spLocks noGrp="1"/>
          </p:cNvSpPr>
          <p:nvPr>
            <p:ph type="sldNum" sz="quarter" idx="10"/>
          </p:nvPr>
        </p:nvSpPr>
        <p:spPr/>
        <p:txBody>
          <a:bodyPr/>
          <a:lstStyle/>
          <a:p>
            <a:fld id="{2CD65EEB-06D0-B547-B763-4EF089A5662B}"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Large</a:t>
            </a:r>
            <a:r>
              <a:rPr lang="en-US" baseline="0" dirty="0" smtClean="0"/>
              <a:t> number of studies</a:t>
            </a:r>
            <a:r>
              <a:rPr lang="en-US" dirty="0" smtClean="0"/>
              <a:t> have shown ECE to differentially</a:t>
            </a:r>
            <a:r>
              <a:rPr lang="en-US" baseline="0" dirty="0" smtClean="0"/>
              <a:t> benefit school readiness of DLLs, particularly compared to other subgroups. The HSIS for example found that Head Start differentially improved the oral language skills of DLLs compared with monolingual-English children.</a:t>
            </a:r>
          </a:p>
          <a:p>
            <a:endParaRPr lang="en-US" baseline="0" dirty="0" smtClean="0"/>
          </a:p>
          <a:p>
            <a:r>
              <a:rPr lang="en-US" baseline="0" dirty="0" smtClean="0"/>
              <a:t>Given these findings, there are two main strands of research on DLLs in center-based care. One corpus of research has looked at attendance patterns of DLLs.</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These is true as a group and then compared with other subgroups.</a:t>
            </a:r>
          </a:p>
          <a:p>
            <a:endParaRPr lang="en-US" baseline="0" dirty="0" smtClean="0"/>
          </a:p>
          <a:p>
            <a:r>
              <a:rPr lang="en-US" baseline="0" dirty="0" smtClean="0"/>
              <a:t>Poorer families on average tend to utilize center-based care compared with higher income families. </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A second body of work has examined the quality of centers attended. </a:t>
            </a:r>
          </a:p>
          <a:p>
            <a:endParaRPr lang="en-US" dirty="0"/>
          </a:p>
        </p:txBody>
      </p:sp>
      <p:sp>
        <p:nvSpPr>
          <p:cNvPr id="4" name="Slide Number Placeholder 3"/>
          <p:cNvSpPr>
            <a:spLocks noGrp="1"/>
          </p:cNvSpPr>
          <p:nvPr>
            <p:ph type="sldNum" sz="quarter" idx="10"/>
          </p:nvPr>
        </p:nvSpPr>
        <p:spPr/>
        <p:txBody>
          <a:bodyPr/>
          <a:lstStyle/>
          <a:p>
            <a:fld id="{2CD65EEB-06D0-B547-B763-4EF089A5662B}" type="slidenum">
              <a:rPr lang="en-US" smtClean="0"/>
              <a:pPr/>
              <a:t>4</a:t>
            </a:fld>
            <a:endParaRPr lang="en-US"/>
          </a:p>
        </p:txBody>
      </p:sp>
    </p:spTree>
    <p:extLst>
      <p:ext uri="{BB962C8B-B14F-4D97-AF65-F5344CB8AC3E}">
        <p14:creationId xmlns:p14="http://schemas.microsoft.com/office/powerpoint/2010/main" val="26240969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In our last two models where we included our full set of covariates both without and with baseline level of achievement as measured by the PPVT (Models 3 &amp; 4), there were no significant differences in the classroom quality ratings between Spanish-speaking DLLs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and monolingual-English speakers. </a:t>
            </a: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CD65EEB-06D0-B547-B763-4EF089A5662B}" type="slidenum">
              <a:rPr lang="en-US" smtClean="0"/>
              <a:pPr/>
              <a:t>23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Despite the fact that the coefficient on DLL status lost significance in these last two models, the magnitude of the coefficients substantially increased, as did the standard errors. This suggests that restricting the analytic sample to control group children with the inclusion of center-level fixed effects and so many covariates may have rendered our analysis highly underpowered and thus unable to detect smaller effects. With greater statistical power, we may have been able to detect an effect of DLL status on classroom quality in these models, though we cannot say with certainty.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2CD65EEB-06D0-B547-B763-4EF089A5662B}" type="slidenum">
              <a:rPr lang="en-US" smtClean="0"/>
              <a:pPr/>
              <a:t>24</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D65EEB-06D0-B547-B763-4EF089A5662B}" type="slidenum">
              <a:rPr lang="en-US" smtClean="0"/>
              <a:pPr/>
              <a:t>25</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F</a:t>
            </a:r>
            <a:r>
              <a:rPr lang="en-US" smtClean="0"/>
              <a:t>amilies </a:t>
            </a:r>
            <a:r>
              <a:rPr lang="en-US" dirty="0" smtClean="0"/>
              <a:t>may enroll their children in centers where other families they know send their children.</a:t>
            </a:r>
          </a:p>
          <a:p>
            <a:endParaRPr lang="en-US" dirty="0"/>
          </a:p>
        </p:txBody>
      </p:sp>
      <p:sp>
        <p:nvSpPr>
          <p:cNvPr id="4" name="Slide Number Placeholder 3"/>
          <p:cNvSpPr>
            <a:spLocks noGrp="1"/>
          </p:cNvSpPr>
          <p:nvPr>
            <p:ph type="sldNum" sz="quarter" idx="10"/>
          </p:nvPr>
        </p:nvSpPr>
        <p:spPr/>
        <p:txBody>
          <a:bodyPr/>
          <a:lstStyle/>
          <a:p>
            <a:fld id="{2CD65EEB-06D0-B547-B763-4EF089A5662B}" type="slidenum">
              <a:rPr lang="en-US" smtClean="0"/>
              <a:pPr/>
              <a:t>26</a:t>
            </a:fld>
            <a:endParaRPr lang="en-US"/>
          </a:p>
        </p:txBody>
      </p:sp>
    </p:spTree>
    <p:extLst>
      <p:ext uri="{BB962C8B-B14F-4D97-AF65-F5344CB8AC3E}">
        <p14:creationId xmlns:p14="http://schemas.microsoft.com/office/powerpoint/2010/main" val="6769271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all important because of the research showing …</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In other words, Not only do quality ECE options need to be available, but also policymakers must inform parents about their options, and ensure that the ECE programs serve the cultural and linguistic needs of the community. </a:t>
            </a:r>
          </a:p>
          <a:p>
            <a:endParaRPr lang="en-US" dirty="0"/>
          </a:p>
        </p:txBody>
      </p:sp>
      <p:sp>
        <p:nvSpPr>
          <p:cNvPr id="4" name="Slide Number Placeholder 3"/>
          <p:cNvSpPr>
            <a:spLocks noGrp="1"/>
          </p:cNvSpPr>
          <p:nvPr>
            <p:ph type="sldNum" sz="quarter" idx="10"/>
          </p:nvPr>
        </p:nvSpPr>
        <p:spPr/>
        <p:txBody>
          <a:bodyPr/>
          <a:lstStyle/>
          <a:p>
            <a:fld id="{2CD65EEB-06D0-B547-B763-4EF089A5662B}" type="slidenum">
              <a:rPr lang="en-US" smtClean="0"/>
              <a:pPr/>
              <a:t>27</a:t>
            </a:fld>
            <a:endParaRPr lang="en-US"/>
          </a:p>
        </p:txBody>
      </p:sp>
    </p:spTree>
    <p:extLst>
      <p:ext uri="{BB962C8B-B14F-4D97-AF65-F5344CB8AC3E}">
        <p14:creationId xmlns:p14="http://schemas.microsoft.com/office/powerpoint/2010/main" val="4058536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Results can only be generalized to the subsample of Spanish-speaking DLL children who were self-enrolling into the random assignment pool of students, which may be a narrower band of the total eligible DLL population. </a:t>
            </a:r>
            <a:r>
              <a:rPr lang="en-US" sz="1200" kern="1200" dirty="0" smtClean="0">
                <a:solidFill>
                  <a:schemeClr val="tx1"/>
                </a:solidFill>
                <a:effectLst/>
                <a:latin typeface="+mn-lt"/>
                <a:ea typeface="+mn-ea"/>
                <a:cs typeface="+mn-cs"/>
              </a:rPr>
              <a:t>Nonetheless, there is encouraging evidence from recent nationally-representative observational work that this is not the case (i.e., that Spanish-speaking DLLs purposely do not select into center-based care settings if given the opportunity), as both Greenberg and Kahn (2012) and Espinosa and </a:t>
            </a:r>
            <a:r>
              <a:rPr lang="en-US" sz="1200" kern="1200" dirty="0" err="1" smtClean="0">
                <a:solidFill>
                  <a:schemeClr val="tx1"/>
                </a:solidFill>
                <a:effectLst/>
                <a:latin typeface="+mn-lt"/>
                <a:ea typeface="+mn-ea"/>
                <a:cs typeface="+mn-cs"/>
              </a:rPr>
              <a:t>Burchinal</a:t>
            </a:r>
            <a:r>
              <a:rPr lang="en-US" sz="1200" kern="1200" dirty="0" smtClean="0">
                <a:solidFill>
                  <a:schemeClr val="tx1"/>
                </a:solidFill>
                <a:effectLst/>
                <a:latin typeface="+mn-lt"/>
                <a:ea typeface="+mn-ea"/>
                <a:cs typeface="+mn-cs"/>
              </a:rPr>
              <a:t> (2013) found that conditioning on observable demographic characteristics, Latinos were as likely as other subgroups to participate in center-based programs.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How valid</a:t>
            </a:r>
            <a:r>
              <a:rPr lang="en-US" sz="1200" kern="1200" baseline="0" dirty="0" smtClean="0">
                <a:solidFill>
                  <a:schemeClr val="tx1"/>
                </a:solidFill>
                <a:effectLst/>
                <a:latin typeface="+mn-lt"/>
                <a:ea typeface="+mn-ea"/>
                <a:cs typeface="+mn-cs"/>
              </a:rPr>
              <a:t> is the ECERS-R? This is debatable, but was the best measure HSIS had. What is the best measure for DLLs??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By focusing on the larger, national population of Spanish-speaking DLLs, we limited the extent to which we could examine variation within this subgroup. Some studies have suggested the importance of immigration status</a:t>
            </a:r>
            <a:r>
              <a:rPr lang="en-US" sz="1200" kern="1200" baseline="0" dirty="0" smtClean="0">
                <a:solidFill>
                  <a:schemeClr val="tx1"/>
                </a:solidFill>
                <a:effectLst/>
                <a:latin typeface="+mn-lt"/>
                <a:ea typeface="+mn-ea"/>
                <a:cs typeface="+mn-cs"/>
              </a:rPr>
              <a:t> and regional differences </a:t>
            </a:r>
            <a:r>
              <a:rPr lang="en-US" sz="1200" kern="1200" dirty="0" smtClean="0">
                <a:solidFill>
                  <a:schemeClr val="tx1"/>
                </a:solidFill>
                <a:effectLst/>
                <a:latin typeface="+mn-lt"/>
                <a:ea typeface="+mn-ea"/>
                <a:cs typeface="+mn-cs"/>
              </a:rPr>
              <a:t>on Spanish-speaking DLL children’s participation in ECE programs.</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2CD65EEB-06D0-B547-B763-4EF089A5662B}" type="slidenum">
              <a:rPr lang="en-US" smtClean="0"/>
              <a:pPr/>
              <a:t>28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Highly nuanced nationally-representative study.</a:t>
            </a:r>
          </a:p>
          <a:p>
            <a:endParaRPr lang="en-US" dirty="0" smtClean="0"/>
          </a:p>
          <a:p>
            <a:r>
              <a:rPr lang="en-US" dirty="0" smtClean="0"/>
              <a:t>SES = workforce</a:t>
            </a:r>
            <a:r>
              <a:rPr lang="en-US" baseline="0" dirty="0" smtClean="0"/>
              <a:t> participation, education level, income level.</a:t>
            </a:r>
          </a:p>
          <a:p>
            <a:endParaRPr lang="en-US" baseline="0" dirty="0" smtClean="0"/>
          </a:p>
          <a:p>
            <a:r>
              <a:rPr lang="en-US" baseline="0" dirty="0" smtClean="0"/>
              <a:t>Linguistic and immigration factors (e.g., Cubans in Miami versus Mexicans in SW U.S.)</a:t>
            </a:r>
            <a:endParaRPr lang="en-US" dirty="0"/>
          </a:p>
        </p:txBody>
      </p:sp>
      <p:sp>
        <p:nvSpPr>
          <p:cNvPr id="4" name="Slide Number Placeholder 3"/>
          <p:cNvSpPr>
            <a:spLocks noGrp="1"/>
          </p:cNvSpPr>
          <p:nvPr>
            <p:ph type="sldNum" sz="quarter" idx="10"/>
          </p:nvPr>
        </p:nvSpPr>
        <p:spPr/>
        <p:txBody>
          <a:bodyPr/>
          <a:lstStyle/>
          <a:p>
            <a:fld id="{2CD65EEB-06D0-B547-B763-4EF089A5662B}" type="slidenum">
              <a:rPr lang="en-US" smtClean="0"/>
              <a:pPr/>
              <a:t>5</a:t>
            </a:fld>
            <a:endParaRPr lang="en-US"/>
          </a:p>
        </p:txBody>
      </p:sp>
    </p:spTree>
    <p:extLst>
      <p:ext uri="{BB962C8B-B14F-4D97-AF65-F5344CB8AC3E}">
        <p14:creationId xmlns:p14="http://schemas.microsoft.com/office/powerpoint/2010/main" val="2402152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D65EEB-06D0-B547-B763-4EF089A5662B}" type="slidenum">
              <a:rPr lang="en-US" smtClean="0"/>
              <a:pPr/>
              <a:t>6</a:t>
            </a:fld>
            <a:endParaRPr lang="en-US"/>
          </a:p>
        </p:txBody>
      </p:sp>
    </p:spTree>
    <p:extLst>
      <p:ext uri="{BB962C8B-B14F-4D97-AF65-F5344CB8AC3E}">
        <p14:creationId xmlns:p14="http://schemas.microsoft.com/office/powerpoint/2010/main" val="1659848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Given the implication of ECE programs for school readiness as well as the mixed prior literature on DLL attendance in quality ECE, more work is necessary. As well as what the policy role for access is.</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2CD65EEB-06D0-B547-B763-4EF089A5662B}"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We’re going to make use of a random</a:t>
            </a:r>
            <a:r>
              <a:rPr lang="en-US" baseline="0" dirty="0" smtClean="0"/>
              <a:t> assignment experiment to determine take-ups rates and center quality ratings to try and answer these questions.</a:t>
            </a:r>
            <a:endParaRPr lang="en-US" dirty="0" smtClean="0"/>
          </a:p>
          <a:p>
            <a:endParaRPr lang="en-US" dirty="0"/>
          </a:p>
        </p:txBody>
      </p:sp>
      <p:sp>
        <p:nvSpPr>
          <p:cNvPr id="4" name="Slide Number Placeholder 3"/>
          <p:cNvSpPr>
            <a:spLocks noGrp="1"/>
          </p:cNvSpPr>
          <p:nvPr>
            <p:ph type="sldNum" sz="quarter" idx="10"/>
          </p:nvPr>
        </p:nvSpPr>
        <p:spPr/>
        <p:txBody>
          <a:bodyPr/>
          <a:lstStyle/>
          <a:p>
            <a:fld id="{2CD65EEB-06D0-B547-B763-4EF089A5662B}"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Dual Language Learners may be of limited English proficiency, bilingual, or may not fluently speak their home language (August &amp; </a:t>
            </a:r>
            <a:r>
              <a:rPr lang="en-US" sz="1200" kern="1200" dirty="0" err="1" smtClean="0">
                <a:solidFill>
                  <a:schemeClr val="tx1"/>
                </a:solidFill>
                <a:effectLst/>
                <a:latin typeface="+mn-lt"/>
                <a:ea typeface="+mn-ea"/>
                <a:cs typeface="+mn-cs"/>
              </a:rPr>
              <a:t>Hakuta</a:t>
            </a:r>
            <a:r>
              <a:rPr lang="en-US" sz="1200" kern="1200" dirty="0" smtClean="0">
                <a:solidFill>
                  <a:schemeClr val="tx1"/>
                </a:solidFill>
                <a:effectLst/>
                <a:latin typeface="+mn-lt"/>
                <a:ea typeface="+mn-ea"/>
                <a:cs typeface="+mn-cs"/>
              </a:rPr>
              <a:t>, 1997).</a:t>
            </a:r>
            <a:r>
              <a:rPr lang="en-US" dirty="0" smtClean="0">
                <a:effectLst/>
              </a:rPr>
              <a:t> </a:t>
            </a:r>
          </a:p>
          <a:p>
            <a:endParaRPr lang="en-US" dirty="0" smtClean="0"/>
          </a:p>
          <a:p>
            <a:r>
              <a:rPr lang="en-US" dirty="0" smtClean="0"/>
              <a:t>No real</a:t>
            </a:r>
            <a:r>
              <a:rPr lang="en-US" baseline="0" dirty="0" smtClean="0"/>
              <a:t> differences between the demographics of the children, but were substantial differences between the mothers.</a:t>
            </a:r>
            <a:endParaRPr lang="en-US" dirty="0"/>
          </a:p>
        </p:txBody>
      </p:sp>
      <p:sp>
        <p:nvSpPr>
          <p:cNvPr id="4" name="Slide Number Placeholder 3"/>
          <p:cNvSpPr>
            <a:spLocks noGrp="1"/>
          </p:cNvSpPr>
          <p:nvPr>
            <p:ph type="sldNum" sz="quarter" idx="10"/>
          </p:nvPr>
        </p:nvSpPr>
        <p:spPr/>
        <p:txBody>
          <a:bodyPr/>
          <a:lstStyle/>
          <a:p>
            <a:fld id="{2CD65EEB-06D0-B547-B763-4EF089A5662B}"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Although every effort was made to ensure complete compliance with random assignment, about 20% of children given access to Head Start services through random assignment did not actually attend the program. These children are referred to as “no-shows.” </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Percentage of children who actually attended the Head Start program when they were given access to it through random assignment. </a:t>
            </a:r>
          </a:p>
          <a:p>
            <a:endParaRPr lang="en-US" dirty="0" smtClean="0"/>
          </a:p>
          <a:p>
            <a:r>
              <a:rPr lang="en-US" dirty="0" smtClean="0"/>
              <a:t>Type of care arrangement = Parent report, reconciled with other data sources.</a:t>
            </a:r>
          </a:p>
          <a:p>
            <a:endParaRPr lang="en-US" dirty="0" smtClean="0"/>
          </a:p>
          <a:p>
            <a:r>
              <a:rPr lang="en-US" dirty="0" smtClean="0"/>
              <a:t>Such subscales like adequacy of space and language and reasoning</a:t>
            </a:r>
            <a:r>
              <a:rPr lang="en-US" baseline="0" dirty="0" smtClean="0"/>
              <a:t> materials and activities.</a:t>
            </a:r>
            <a:endParaRPr lang="en-US" dirty="0"/>
          </a:p>
        </p:txBody>
      </p:sp>
      <p:sp>
        <p:nvSpPr>
          <p:cNvPr id="4" name="Slide Number Placeholder 3"/>
          <p:cNvSpPr>
            <a:spLocks noGrp="1"/>
          </p:cNvSpPr>
          <p:nvPr>
            <p:ph type="sldNum" sz="quarter" idx="10"/>
          </p:nvPr>
        </p:nvSpPr>
        <p:spPr/>
        <p:txBody>
          <a:bodyPr/>
          <a:lstStyle/>
          <a:p>
            <a:fld id="{2CD65EEB-06D0-B547-B763-4EF089A5662B}"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Given the substantial</a:t>
            </a:r>
            <a:r>
              <a:rPr lang="en-US" baseline="0" dirty="0" smtClean="0"/>
              <a:t> variation in the make-up of participants across the Head Start centers, a</a:t>
            </a:r>
            <a:r>
              <a:rPr lang="en-US" dirty="0" smtClean="0"/>
              <a:t>ll of our analyses</a:t>
            </a:r>
            <a:r>
              <a:rPr lang="en-US" baseline="0" dirty="0" smtClean="0"/>
              <a:t> included Head Start center-level fixed effects and several child and family covariates. Our analyses were also weighted using the weights provided by the HSIS to account for differential selection probabilities and non-response.</a:t>
            </a:r>
            <a:endParaRPr lang="en-US" dirty="0"/>
          </a:p>
        </p:txBody>
      </p:sp>
      <p:sp>
        <p:nvSpPr>
          <p:cNvPr id="4" name="Slide Number Placeholder 3"/>
          <p:cNvSpPr>
            <a:spLocks noGrp="1"/>
          </p:cNvSpPr>
          <p:nvPr>
            <p:ph type="sldNum" sz="quarter" idx="10"/>
          </p:nvPr>
        </p:nvSpPr>
        <p:spPr/>
        <p:txBody>
          <a:bodyPr/>
          <a:lstStyle/>
          <a:p>
            <a:fld id="{2CD65EEB-06D0-B547-B763-4EF089A5662B}"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AB02A5-4FE5-49D9-9E24-09F23B90C450}" type="datetimeFigureOut">
              <a:rPr lang="en-US" smtClean="0"/>
              <a:pPr/>
              <a:t>4/1/14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a:t>
            </a:fld>
            <a:endParaRPr kumimoji="0" lang="en-US"/>
          </a:p>
        </p:txBody>
      </p:sp>
    </p:spTree>
    <p:extLst>
      <p:ext uri="{BB962C8B-B14F-4D97-AF65-F5344CB8AC3E}">
        <p14:creationId xmlns:p14="http://schemas.microsoft.com/office/powerpoint/2010/main" val="3036146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AB02A5-4FE5-49D9-9E24-09F23B90C450}" type="datetimeFigureOut">
              <a:rPr lang="en-US" smtClean="0"/>
              <a:pPr/>
              <a:t>4/1/14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a:t>
            </a:fld>
            <a:endParaRPr kumimoji="0" lang="en-US"/>
          </a:p>
        </p:txBody>
      </p:sp>
    </p:spTree>
    <p:extLst>
      <p:ext uri="{BB962C8B-B14F-4D97-AF65-F5344CB8AC3E}">
        <p14:creationId xmlns:p14="http://schemas.microsoft.com/office/powerpoint/2010/main" val="19902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AB02A5-4FE5-49D9-9E24-09F23B90C450}" type="datetimeFigureOut">
              <a:rPr lang="en-US" smtClean="0"/>
              <a:pPr/>
              <a:t>4/1/14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a:t>
            </a:fld>
            <a:endParaRPr kumimoji="0" lang="en-US"/>
          </a:p>
        </p:txBody>
      </p:sp>
    </p:spTree>
    <p:extLst>
      <p:ext uri="{BB962C8B-B14F-4D97-AF65-F5344CB8AC3E}">
        <p14:creationId xmlns:p14="http://schemas.microsoft.com/office/powerpoint/2010/main" val="3562877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AB02A5-4FE5-49D9-9E24-09F23B90C450}" type="datetimeFigureOut">
              <a:rPr lang="en-US" smtClean="0"/>
              <a:pPr/>
              <a:t>4/1/14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a:t>
            </a:fld>
            <a:endParaRPr kumimoji="0" lang="en-US"/>
          </a:p>
        </p:txBody>
      </p:sp>
    </p:spTree>
    <p:extLst>
      <p:ext uri="{BB962C8B-B14F-4D97-AF65-F5344CB8AC3E}">
        <p14:creationId xmlns:p14="http://schemas.microsoft.com/office/powerpoint/2010/main" val="3732741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AB02A5-4FE5-49D9-9E24-09F23B90C450}" type="datetimeFigureOut">
              <a:rPr lang="en-US" smtClean="0"/>
              <a:pPr/>
              <a:t>4/1/14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a:t>
            </a:fld>
            <a:endParaRPr kumimoji="0" lang="en-US"/>
          </a:p>
        </p:txBody>
      </p:sp>
    </p:spTree>
    <p:extLst>
      <p:ext uri="{BB962C8B-B14F-4D97-AF65-F5344CB8AC3E}">
        <p14:creationId xmlns:p14="http://schemas.microsoft.com/office/powerpoint/2010/main" val="3556265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AB02A5-4FE5-49D9-9E24-09F23B90C450}" type="datetimeFigureOut">
              <a:rPr lang="en-US" smtClean="0"/>
              <a:pPr/>
              <a:t>4/1/14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294C92D-0306-4E69-9CD3-20855E849650}" type="slidenum">
              <a:rPr kumimoji="0" lang="en-US" smtClean="0"/>
              <a:pPr/>
              <a:t>‹#›</a:t>
            </a:fld>
            <a:endParaRPr kumimoji="0" lang="en-US"/>
          </a:p>
        </p:txBody>
      </p:sp>
    </p:spTree>
    <p:extLst>
      <p:ext uri="{BB962C8B-B14F-4D97-AF65-F5344CB8AC3E}">
        <p14:creationId xmlns:p14="http://schemas.microsoft.com/office/powerpoint/2010/main" val="2430624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AB02A5-4FE5-49D9-9E24-09F23B90C450}" type="datetimeFigureOut">
              <a:rPr lang="en-US" smtClean="0"/>
              <a:pPr/>
              <a:t>4/1/14</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6294C92D-0306-4E69-9CD3-20855E849650}" type="slidenum">
              <a:rPr kumimoji="0" lang="en-US" smtClean="0"/>
              <a:pPr/>
              <a:t>‹#›</a:t>
            </a:fld>
            <a:endParaRPr kumimoji="0" lang="en-US"/>
          </a:p>
        </p:txBody>
      </p:sp>
    </p:spTree>
    <p:extLst>
      <p:ext uri="{BB962C8B-B14F-4D97-AF65-F5344CB8AC3E}">
        <p14:creationId xmlns:p14="http://schemas.microsoft.com/office/powerpoint/2010/main" val="3024721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AB02A5-4FE5-49D9-9E24-09F23B90C450}" type="datetimeFigureOut">
              <a:rPr lang="en-US" smtClean="0"/>
              <a:pPr/>
              <a:t>4/1/14</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6294C92D-0306-4E69-9CD3-20855E849650}" type="slidenum">
              <a:rPr kumimoji="0" lang="en-US" smtClean="0"/>
              <a:pPr/>
              <a:t>‹#›</a:t>
            </a:fld>
            <a:endParaRPr kumimoji="0" lang="en-US"/>
          </a:p>
        </p:txBody>
      </p:sp>
    </p:spTree>
    <p:extLst>
      <p:ext uri="{BB962C8B-B14F-4D97-AF65-F5344CB8AC3E}">
        <p14:creationId xmlns:p14="http://schemas.microsoft.com/office/powerpoint/2010/main" val="2491622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AB02A5-4FE5-49D9-9E24-09F23B90C450}" type="datetimeFigureOut">
              <a:rPr lang="en-US" smtClean="0"/>
              <a:pPr/>
              <a:t>4/1/14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294C92D-0306-4E69-9CD3-20855E849650}" type="slidenum">
              <a:rPr kumimoji="0" lang="en-US" smtClean="0"/>
              <a:pPr/>
              <a:t>‹#›</a:t>
            </a:fld>
            <a:endParaRPr kumimoji="0" lang="en-US"/>
          </a:p>
        </p:txBody>
      </p:sp>
    </p:spTree>
    <p:extLst>
      <p:ext uri="{BB962C8B-B14F-4D97-AF65-F5344CB8AC3E}">
        <p14:creationId xmlns:p14="http://schemas.microsoft.com/office/powerpoint/2010/main" val="2298815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AB02A5-4FE5-49D9-9E24-09F23B90C450}" type="datetimeFigureOut">
              <a:rPr lang="en-US" smtClean="0"/>
              <a:pPr/>
              <a:t>4/1/14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294C92D-0306-4E69-9CD3-20855E849650}" type="slidenum">
              <a:rPr kumimoji="0" lang="en-US" smtClean="0"/>
              <a:pPr/>
              <a:t>‹#›</a:t>
            </a:fld>
            <a:endParaRPr kumimoji="0" lang="en-US"/>
          </a:p>
        </p:txBody>
      </p:sp>
    </p:spTree>
    <p:extLst>
      <p:ext uri="{BB962C8B-B14F-4D97-AF65-F5344CB8AC3E}">
        <p14:creationId xmlns:p14="http://schemas.microsoft.com/office/powerpoint/2010/main" val="3686771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AB02A5-4FE5-49D9-9E24-09F23B90C450}" type="datetimeFigureOut">
              <a:rPr lang="en-US" smtClean="0"/>
              <a:pPr/>
              <a:t>4/1/14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294C92D-0306-4E69-9CD3-20855E849650}" type="slidenum">
              <a:rPr kumimoji="0" lang="en-US" smtClean="0"/>
              <a:pPr/>
              <a:t>‹#›</a:t>
            </a:fld>
            <a:endParaRPr kumimoji="0" lang="en-US"/>
          </a:p>
        </p:txBody>
      </p:sp>
    </p:spTree>
    <p:extLst>
      <p:ext uri="{BB962C8B-B14F-4D97-AF65-F5344CB8AC3E}">
        <p14:creationId xmlns:p14="http://schemas.microsoft.com/office/powerpoint/2010/main" val="6682921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r" eaLnBrk="1" latinLnBrk="0" hangingPunct="1"/>
            <a:fld id="{54AB02A5-4FE5-49D9-9E24-09F23B90C450}" type="datetimeFigureOut">
              <a:rPr lang="en-US" smtClean="0"/>
              <a:pPr algn="r" eaLnBrk="1" latinLnBrk="0" hangingPunct="1"/>
              <a:t>4/1/14</a:t>
            </a:fld>
            <a:endParaRPr lang="en-US" sz="1200">
              <a:solidFill>
                <a:schemeClr val="bg2">
                  <a:shade val="50000"/>
                </a:scheme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0" lang="en-US" sz="1200">
              <a:solidFill>
                <a:schemeClr val="bg2">
                  <a:shade val="50000"/>
                </a:schemeClr>
              </a:solidFill>
              <a:effectLst/>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ctr" eaLnBrk="1" latinLnBrk="0" hangingPunct="1"/>
            <a:fld id="{6294C92D-0306-4E69-9CD3-20855E849650}" type="slidenum">
              <a:rPr kumimoji="0" lang="en-US" smtClean="0"/>
              <a:pPr algn="ctr" eaLnBrk="1" latinLnBrk="0" hangingPunct="1"/>
              <a:t>‹#›</a:t>
            </a:fld>
            <a:endParaRPr kumimoji="0" lang="en-US" sz="1200">
              <a:solidFill>
                <a:schemeClr val="bg2">
                  <a:shade val="50000"/>
                </a:schemeClr>
              </a:solidFill>
              <a:effectLst/>
            </a:endParaRPr>
          </a:p>
        </p:txBody>
      </p:sp>
    </p:spTree>
    <p:extLst>
      <p:ext uri="{BB962C8B-B14F-4D97-AF65-F5344CB8AC3E}">
        <p14:creationId xmlns:p14="http://schemas.microsoft.com/office/powerpoint/2010/main" val="19666610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3444" y="2198381"/>
            <a:ext cx="7634629" cy="2143765"/>
          </a:xfrm>
        </p:spPr>
        <p:txBody>
          <a:bodyPr>
            <a:normAutofit/>
          </a:bodyPr>
          <a:lstStyle/>
          <a:p>
            <a:pPr>
              <a:spcBef>
                <a:spcPts val="0"/>
              </a:spcBef>
            </a:pPr>
            <a:r>
              <a:rPr lang="en-US" sz="4400" dirty="0" smtClean="0"/>
              <a:t>Spanish</a:t>
            </a:r>
            <a:r>
              <a:rPr lang="en-US" sz="4400" dirty="0"/>
              <a:t>-Speaking </a:t>
            </a:r>
            <a:r>
              <a:rPr lang="en-US" sz="4400" dirty="0" smtClean="0"/>
              <a:t/>
            </a:r>
            <a:br>
              <a:rPr lang="en-US" sz="4400" dirty="0" smtClean="0"/>
            </a:br>
            <a:r>
              <a:rPr lang="en-US" sz="4400" dirty="0" smtClean="0"/>
              <a:t>Dual Language Learners</a:t>
            </a:r>
            <a:r>
              <a:rPr lang="en-US" sz="4400" dirty="0"/>
              <a:t>’ (DLLs) </a:t>
            </a:r>
            <a:r>
              <a:rPr lang="en-US" sz="4400" dirty="0" smtClean="0"/>
              <a:t/>
            </a:r>
            <a:br>
              <a:rPr lang="en-US" sz="4400" dirty="0" smtClean="0"/>
            </a:br>
            <a:r>
              <a:rPr lang="en-US" sz="4400" dirty="0" smtClean="0"/>
              <a:t>Participation in Head Start</a:t>
            </a:r>
            <a:endParaRPr lang="en-US" sz="4400" dirty="0"/>
          </a:p>
        </p:txBody>
      </p:sp>
      <p:sp>
        <p:nvSpPr>
          <p:cNvPr id="3" name="Subtitle 2"/>
          <p:cNvSpPr>
            <a:spLocks noGrp="1"/>
          </p:cNvSpPr>
          <p:nvPr>
            <p:ph type="subTitle" idx="1"/>
          </p:nvPr>
        </p:nvSpPr>
        <p:spPr>
          <a:xfrm>
            <a:off x="763444" y="4901729"/>
            <a:ext cx="7406640" cy="1752600"/>
          </a:xfrm>
        </p:spPr>
        <p:txBody>
          <a:bodyPr/>
          <a:lstStyle/>
          <a:p>
            <a:r>
              <a:rPr lang="en-US" sz="2000" dirty="0" smtClean="0">
                <a:solidFill>
                  <a:schemeClr val="tx1"/>
                </a:solidFill>
              </a:rPr>
              <a:t>Elizabeth B. Miller</a:t>
            </a:r>
          </a:p>
          <a:p>
            <a:r>
              <a:rPr lang="en-US" sz="2000" dirty="0" smtClean="0">
                <a:solidFill>
                  <a:schemeClr val="tx1"/>
                </a:solidFill>
              </a:rPr>
              <a:t>Christa </a:t>
            </a:r>
            <a:r>
              <a:rPr lang="en-US" sz="2000" dirty="0">
                <a:solidFill>
                  <a:schemeClr val="tx1"/>
                </a:solidFill>
              </a:rPr>
              <a:t>M. </a:t>
            </a:r>
            <a:r>
              <a:rPr lang="en-US" sz="2000" dirty="0" err="1" smtClean="0">
                <a:solidFill>
                  <a:schemeClr val="tx1"/>
                </a:solidFill>
              </a:rPr>
              <a:t>Greenfader</a:t>
            </a:r>
            <a:endParaRPr lang="en-US" sz="2000" dirty="0" smtClean="0">
              <a:solidFill>
                <a:schemeClr val="tx1"/>
              </a:solidFill>
            </a:endParaRPr>
          </a:p>
          <a:p>
            <a:r>
              <a:rPr lang="en-US" sz="2000" i="1" dirty="0" smtClean="0">
                <a:solidFill>
                  <a:schemeClr val="tx1"/>
                </a:solidFill>
              </a:rPr>
              <a:t>University of California, Irvine</a:t>
            </a:r>
            <a:endParaRPr lang="en-US" sz="2000" i="1" dirty="0">
              <a:solidFill>
                <a:schemeClr val="tx1"/>
              </a:solidFill>
            </a:endParaRPr>
          </a:p>
          <a:p>
            <a:endParaRPr lang="en-US" sz="2000" dirty="0"/>
          </a:p>
        </p:txBody>
      </p:sp>
      <p:pic>
        <p:nvPicPr>
          <p:cNvPr id="4" name="Picture 3"/>
          <p:cNvPicPr>
            <a:picLocks noChangeAspect="1"/>
          </p:cNvPicPr>
          <p:nvPr/>
        </p:nvPicPr>
        <p:blipFill>
          <a:blip r:embed="rId2"/>
          <a:stretch>
            <a:fillRect/>
          </a:stretch>
        </p:blipFill>
        <p:spPr>
          <a:xfrm>
            <a:off x="150211" y="138002"/>
            <a:ext cx="3659648" cy="1841908"/>
          </a:xfrm>
          <a:prstGeom prst="rect">
            <a:avLst/>
          </a:prstGeom>
        </p:spPr>
      </p:pic>
    </p:spTree>
    <p:extLst>
      <p:ext uri="{BB962C8B-B14F-4D97-AF65-F5344CB8AC3E}">
        <p14:creationId xmlns:p14="http://schemas.microsoft.com/office/powerpoint/2010/main" val="100131296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Predictor</a:t>
            </a:r>
            <a:endParaRPr lang="en-US" dirty="0"/>
          </a:p>
        </p:txBody>
      </p:sp>
      <p:sp>
        <p:nvSpPr>
          <p:cNvPr id="3" name="Content Placeholder 2"/>
          <p:cNvSpPr>
            <a:spLocks noGrp="1"/>
          </p:cNvSpPr>
          <p:nvPr>
            <p:ph idx="1"/>
          </p:nvPr>
        </p:nvSpPr>
        <p:spPr/>
        <p:txBody>
          <a:bodyPr>
            <a:normAutofit lnSpcReduction="10000"/>
          </a:bodyPr>
          <a:lstStyle/>
          <a:p>
            <a:r>
              <a:rPr lang="en-US" dirty="0" smtClean="0"/>
              <a:t>Spanish-speaking DLL status</a:t>
            </a:r>
          </a:p>
          <a:p>
            <a:pPr lvl="1"/>
            <a:r>
              <a:rPr lang="en-US" dirty="0" smtClean="0"/>
              <a:t>Child was classified as a Spanish-speaking DLL for HSIS study purposes if they required assessment in Spanish at baseline.</a:t>
            </a:r>
          </a:p>
          <a:p>
            <a:pPr lvl="1"/>
            <a:r>
              <a:rPr lang="en-US" dirty="0" smtClean="0"/>
              <a:t>≈ 25% of the sample (</a:t>
            </a:r>
            <a:r>
              <a:rPr lang="en-US" i="1" dirty="0" smtClean="0"/>
              <a:t>N </a:t>
            </a:r>
            <a:r>
              <a:rPr lang="en-US" dirty="0" smtClean="0"/>
              <a:t>= 1,141).</a:t>
            </a:r>
          </a:p>
          <a:p>
            <a:pPr lvl="1"/>
            <a:r>
              <a:rPr lang="en-US" dirty="0" smtClean="0"/>
              <a:t>Compared with monolingual-English children:</a:t>
            </a:r>
          </a:p>
          <a:p>
            <a:pPr lvl="2"/>
            <a:r>
              <a:rPr lang="en-US" dirty="0" smtClean="0"/>
              <a:t>Mothers more likely to have &lt;HS education </a:t>
            </a:r>
            <a:r>
              <a:rPr lang="en-US" sz="1400" dirty="0" smtClean="0"/>
              <a:t>(70% vs. 30%).</a:t>
            </a:r>
          </a:p>
          <a:p>
            <a:pPr lvl="2"/>
            <a:r>
              <a:rPr lang="en-US" dirty="0" smtClean="0"/>
              <a:t>Mothers more likely to be recent immigrants </a:t>
            </a:r>
            <a:r>
              <a:rPr lang="en-US" sz="1400" dirty="0" smtClean="0"/>
              <a:t>(60% vs. 4%).</a:t>
            </a:r>
          </a:p>
          <a:p>
            <a:pPr lvl="2"/>
            <a:r>
              <a:rPr lang="en-US" dirty="0" smtClean="0"/>
              <a:t>Mothers more likely to be married and living with biological father of child </a:t>
            </a:r>
            <a:r>
              <a:rPr lang="en-US" sz="1500" dirty="0" smtClean="0"/>
              <a:t>(63%; 75% vs. 40%; 43%).</a:t>
            </a:r>
          </a:p>
          <a:p>
            <a:pPr lvl="2"/>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a:t>
            </a:r>
            <a:r>
              <a:rPr lang="en-US" dirty="0" smtClean="0"/>
              <a:t>utcomes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Head Start take-up rate</a:t>
            </a:r>
          </a:p>
          <a:p>
            <a:pPr lvl="1"/>
            <a:r>
              <a:rPr lang="en-US" dirty="0" smtClean="0"/>
              <a:t>[1- (percent no-shows)] </a:t>
            </a:r>
          </a:p>
          <a:p>
            <a:pPr lvl="1"/>
            <a:r>
              <a:rPr lang="en-US" dirty="0" smtClean="0"/>
              <a:t>Overall take-up rate in the study was ≈ 81%. </a:t>
            </a:r>
          </a:p>
          <a:p>
            <a:r>
              <a:rPr lang="en-US" dirty="0" smtClean="0"/>
              <a:t>Type of child care arrangement</a:t>
            </a:r>
          </a:p>
          <a:p>
            <a:pPr lvl="1"/>
            <a:r>
              <a:rPr lang="en-US" dirty="0" smtClean="0"/>
              <a:t>Main child care setting where child spent a minimum of 5 hours between 8:00 a.m. and 6:00 p.m. Monday - Friday.</a:t>
            </a:r>
          </a:p>
          <a:p>
            <a:r>
              <a:rPr lang="en-US" dirty="0" smtClean="0"/>
              <a:t>Classroom quality </a:t>
            </a:r>
          </a:p>
          <a:p>
            <a:pPr lvl="1"/>
            <a:r>
              <a:rPr lang="en-US" dirty="0" smtClean="0"/>
              <a:t>Measured by the Early Childhood Environment Rating Scale-Revised</a:t>
            </a:r>
            <a:r>
              <a:rPr lang="en-US" b="1" dirty="0" smtClean="0"/>
              <a:t> </a:t>
            </a:r>
            <a:r>
              <a:rPr lang="en-US" sz="1900" dirty="0" smtClean="0"/>
              <a:t>(ECERS-R; Harms, Clifford, &amp; </a:t>
            </a:r>
            <a:r>
              <a:rPr lang="en-US" sz="1900" dirty="0" err="1" smtClean="0"/>
              <a:t>Cryer</a:t>
            </a:r>
            <a:r>
              <a:rPr lang="en-US" sz="1900" dirty="0" smtClean="0"/>
              <a:t>, 1998).</a:t>
            </a:r>
          </a:p>
          <a:p>
            <a:pPr lvl="1"/>
            <a:r>
              <a:rPr lang="en-US" dirty="0" smtClean="0"/>
              <a:t>Rating ranging from 1 to 7, with 1 indicating “inadequate” quality to 7 indicating “excellent” quality, on 37 items covering six subscales.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Plan: Take-up rates</a:t>
            </a:r>
            <a:endParaRPr lang="en-US" dirty="0"/>
          </a:p>
        </p:txBody>
      </p:sp>
      <p:sp>
        <p:nvSpPr>
          <p:cNvPr id="3" name="Content Placeholder 2"/>
          <p:cNvSpPr>
            <a:spLocks noGrp="1"/>
          </p:cNvSpPr>
          <p:nvPr>
            <p:ph idx="1"/>
          </p:nvPr>
        </p:nvSpPr>
        <p:spPr/>
        <p:txBody>
          <a:bodyPr/>
          <a:lstStyle/>
          <a:p>
            <a:r>
              <a:rPr lang="en-US" dirty="0" smtClean="0"/>
              <a:t>2 sets of complimentary analyses: </a:t>
            </a:r>
          </a:p>
          <a:p>
            <a:pPr lvl="1"/>
            <a:r>
              <a:rPr lang="en-US" dirty="0" smtClean="0"/>
              <a:t>Compared the take-up rates of DLLs and monolingual-English speakers using t-tests.</a:t>
            </a:r>
          </a:p>
          <a:p>
            <a:pPr lvl="1"/>
            <a:r>
              <a:rPr lang="en-US" dirty="0" smtClean="0"/>
              <a:t>Ran a series of logistic regression models predicting Head Start attendance if randomly assigned.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Plan: Quality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3 sets of analyses: </a:t>
            </a:r>
          </a:p>
          <a:p>
            <a:pPr lvl="1"/>
            <a:r>
              <a:rPr lang="en-US" dirty="0" smtClean="0"/>
              <a:t>Compared types of child care arrangements for DLLs and monolingual-English children in the control group using t-tests.  </a:t>
            </a:r>
          </a:p>
          <a:p>
            <a:pPr lvl="2"/>
            <a:r>
              <a:rPr lang="en-US" dirty="0" smtClean="0"/>
              <a:t>Test for any differences generally in the types of care arrangements used by these two groups. </a:t>
            </a:r>
          </a:p>
          <a:p>
            <a:pPr lvl="1"/>
            <a:r>
              <a:rPr lang="en-US" dirty="0" smtClean="0"/>
              <a:t>For control condition children who attended center-based care, we compared classroom quality scores for DLLs and non-DLLs using t-tests. </a:t>
            </a:r>
          </a:p>
          <a:p>
            <a:pPr lvl="1"/>
            <a:r>
              <a:rPr lang="en-US" dirty="0" smtClean="0"/>
              <a:t>Ran a series of regressions predicting classroom quality as measured by the ECERS-R if randomly assigned to the control condition.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Take-up rates</a:t>
            </a:r>
            <a:endParaRPr lang="en-US" dirty="0"/>
          </a:p>
        </p:txBody>
      </p:sp>
      <p:sp>
        <p:nvSpPr>
          <p:cNvPr id="3" name="Content Placeholder 2"/>
          <p:cNvSpPr>
            <a:spLocks noGrp="1"/>
          </p:cNvSpPr>
          <p:nvPr>
            <p:ph idx="1"/>
          </p:nvPr>
        </p:nvSpPr>
        <p:spPr/>
        <p:txBody>
          <a:bodyPr/>
          <a:lstStyle/>
          <a:p>
            <a:r>
              <a:rPr lang="en-US" dirty="0" smtClean="0"/>
              <a:t>From t-tests, if </a:t>
            </a:r>
            <a:r>
              <a:rPr lang="en-US" dirty="0"/>
              <a:t>granted access to a Head Start center though random assignment, </a:t>
            </a:r>
            <a:r>
              <a:rPr lang="en-US" dirty="0" smtClean="0"/>
              <a:t>DLLs </a:t>
            </a:r>
            <a:r>
              <a:rPr lang="en-US" dirty="0"/>
              <a:t>were significantly </a:t>
            </a:r>
            <a:r>
              <a:rPr lang="en-US" dirty="0">
                <a:solidFill>
                  <a:srgbClr val="FF0000"/>
                </a:solidFill>
              </a:rPr>
              <a:t>more likely </a:t>
            </a:r>
            <a:r>
              <a:rPr lang="en-US" dirty="0"/>
              <a:t>than their monolingual peers to actually attend the </a:t>
            </a:r>
            <a:r>
              <a:rPr lang="en-US" dirty="0" smtClean="0"/>
              <a:t>program. </a:t>
            </a:r>
          </a:p>
          <a:p>
            <a:pPr marL="0" indent="0">
              <a:buNone/>
            </a:pPr>
            <a:r>
              <a:rPr lang="en-US" dirty="0"/>
              <a:t> </a:t>
            </a:r>
            <a:r>
              <a:rPr lang="en-US" dirty="0" smtClean="0"/>
              <a:t>  (</a:t>
            </a:r>
            <a:r>
              <a:rPr lang="en-US" dirty="0"/>
              <a:t>84% vs. 80%, </a:t>
            </a:r>
            <a:r>
              <a:rPr lang="en-US" i="1" dirty="0"/>
              <a:t>p</a:t>
            </a:r>
            <a:r>
              <a:rPr lang="en-US" dirty="0"/>
              <a:t> &lt; .01</a:t>
            </a:r>
            <a:r>
              <a:rPr lang="en-US" dirty="0" smtClean="0"/>
              <a:t>) </a:t>
            </a:r>
            <a:endParaRPr lang="en-US" dirty="0"/>
          </a:p>
          <a:p>
            <a:pPr marL="82296" indent="0">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Take-up rates </a:t>
            </a:r>
            <a:r>
              <a:rPr lang="en-US" i="1" dirty="0" smtClean="0"/>
              <a:t>cont.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59608436"/>
              </p:ext>
            </p:extLst>
          </p:nvPr>
        </p:nvGraphicFramePr>
        <p:xfrm>
          <a:off x="659794" y="1937065"/>
          <a:ext cx="8188910" cy="2570480"/>
        </p:xfrm>
        <a:graphic>
          <a:graphicData uri="http://schemas.openxmlformats.org/drawingml/2006/table">
            <a:tbl>
              <a:tblPr firstRow="1" bandRow="1">
                <a:tableStyleId>{5C22544A-7EE6-4342-B048-85BDC9FD1C3A}</a:tableStyleId>
              </a:tblPr>
              <a:tblGrid>
                <a:gridCol w="1637782"/>
                <a:gridCol w="1637782"/>
                <a:gridCol w="1637782"/>
                <a:gridCol w="1637782"/>
                <a:gridCol w="1637782"/>
              </a:tblGrid>
              <a:tr h="0">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chemeClr val="tx1"/>
                          </a:solidFill>
                        </a:rPr>
                        <a:t>(1)</a:t>
                      </a:r>
                    </a:p>
                    <a:p>
                      <a:pPr algn="ctr"/>
                      <a:r>
                        <a:rPr lang="en-US" dirty="0" smtClean="0">
                          <a:solidFill>
                            <a:schemeClr val="tx1"/>
                          </a:solidFill>
                        </a:rPr>
                        <a:t>Simple</a:t>
                      </a:r>
                      <a:r>
                        <a:rPr lang="en-US" baseline="0" dirty="0" smtClean="0">
                          <a:solidFill>
                            <a:schemeClr val="tx1"/>
                          </a:solidFill>
                        </a:rPr>
                        <a:t> Bivariate</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chemeClr val="bg1">
                              <a:lumMod val="75000"/>
                            </a:schemeClr>
                          </a:solidFill>
                        </a:rPr>
                        <a:t>(2)</a:t>
                      </a:r>
                    </a:p>
                    <a:p>
                      <a:pPr algn="ctr"/>
                      <a:r>
                        <a:rPr lang="en-US" dirty="0" smtClean="0">
                          <a:solidFill>
                            <a:schemeClr val="bg1">
                              <a:lumMod val="75000"/>
                            </a:schemeClr>
                          </a:solidFill>
                        </a:rPr>
                        <a:t>Center</a:t>
                      </a:r>
                      <a:r>
                        <a:rPr lang="en-US" baseline="0" dirty="0" smtClean="0">
                          <a:solidFill>
                            <a:schemeClr val="bg1">
                              <a:lumMod val="75000"/>
                            </a:schemeClr>
                          </a:solidFill>
                        </a:rPr>
                        <a:t> Fixed Effects</a:t>
                      </a:r>
                      <a:endParaRPr lang="en-US" dirty="0">
                        <a:solidFill>
                          <a:schemeClr val="bg1">
                            <a:lumMod val="7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chemeClr val="bg1">
                              <a:lumMod val="75000"/>
                            </a:schemeClr>
                          </a:solidFill>
                        </a:rPr>
                        <a:t>(3)</a:t>
                      </a:r>
                    </a:p>
                    <a:p>
                      <a:pPr algn="ctr"/>
                      <a:r>
                        <a:rPr lang="en-US" dirty="0" smtClean="0">
                          <a:solidFill>
                            <a:schemeClr val="bg1">
                              <a:lumMod val="75000"/>
                            </a:schemeClr>
                          </a:solidFill>
                        </a:rPr>
                        <a:t>Center</a:t>
                      </a:r>
                      <a:r>
                        <a:rPr lang="en-US" baseline="0" dirty="0" smtClean="0">
                          <a:solidFill>
                            <a:schemeClr val="bg1">
                              <a:lumMod val="75000"/>
                            </a:schemeClr>
                          </a:solidFill>
                        </a:rPr>
                        <a:t> Fixed Effects plus Covariates</a:t>
                      </a:r>
                      <a:endParaRPr lang="en-US" dirty="0">
                        <a:solidFill>
                          <a:schemeClr val="bg1">
                            <a:lumMod val="7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chemeClr val="bg1">
                              <a:lumMod val="75000"/>
                            </a:schemeClr>
                          </a:solidFill>
                        </a:rPr>
                        <a:t>(4)</a:t>
                      </a:r>
                    </a:p>
                    <a:p>
                      <a:pPr algn="ctr"/>
                      <a:r>
                        <a:rPr lang="en-US" baseline="0" dirty="0" smtClean="0">
                          <a:solidFill>
                            <a:schemeClr val="bg1">
                              <a:lumMod val="75000"/>
                            </a:schemeClr>
                          </a:solidFill>
                        </a:rPr>
                        <a:t>(1-3) plus </a:t>
                      </a:r>
                    </a:p>
                    <a:p>
                      <a:pPr algn="ctr"/>
                      <a:r>
                        <a:rPr lang="en-US" baseline="0" dirty="0" smtClean="0">
                          <a:solidFill>
                            <a:schemeClr val="bg1">
                              <a:lumMod val="75000"/>
                            </a:schemeClr>
                          </a:solidFill>
                        </a:rPr>
                        <a:t>Prior Achievement</a:t>
                      </a:r>
                      <a:endParaRPr lang="en-US" dirty="0">
                        <a:solidFill>
                          <a:schemeClr val="bg1">
                            <a:lumMod val="7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370840">
                <a:tc>
                  <a:txBody>
                    <a:bodyPr/>
                    <a:lstStyle/>
                    <a:p>
                      <a:r>
                        <a:rPr lang="en-US" dirty="0" smtClean="0">
                          <a:solidFill>
                            <a:srgbClr val="FF0000"/>
                          </a:solidFill>
                        </a:rPr>
                        <a:t>DLL Status</a:t>
                      </a: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t>1.66**</a:t>
                      </a:r>
                    </a:p>
                    <a:p>
                      <a:r>
                        <a:rPr lang="en-US" dirty="0" smtClean="0"/>
                        <a:t>(2.96)</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chemeClr val="bg1">
                              <a:lumMod val="75000"/>
                            </a:schemeClr>
                          </a:solidFill>
                        </a:rPr>
                        <a:t>3.90***</a:t>
                      </a:r>
                    </a:p>
                    <a:p>
                      <a:r>
                        <a:rPr lang="en-US" dirty="0" smtClean="0">
                          <a:solidFill>
                            <a:schemeClr val="bg1">
                              <a:lumMod val="75000"/>
                            </a:schemeClr>
                          </a:solidFill>
                        </a:rPr>
                        <a:t>(4.11)</a:t>
                      </a:r>
                      <a:endParaRPr lang="en-US" dirty="0">
                        <a:solidFill>
                          <a:schemeClr val="bg1">
                            <a:lumMod val="7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chemeClr val="bg1">
                              <a:lumMod val="75000"/>
                            </a:schemeClr>
                          </a:solidFill>
                        </a:rPr>
                        <a:t>3.12**</a:t>
                      </a:r>
                    </a:p>
                    <a:p>
                      <a:r>
                        <a:rPr lang="en-US" dirty="0" smtClean="0">
                          <a:solidFill>
                            <a:schemeClr val="bg1">
                              <a:lumMod val="75000"/>
                            </a:schemeClr>
                          </a:solidFill>
                        </a:rPr>
                        <a:t>(2.56)</a:t>
                      </a:r>
                      <a:endParaRPr lang="en-US" dirty="0">
                        <a:solidFill>
                          <a:schemeClr val="bg1">
                            <a:lumMod val="7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chemeClr val="bg1">
                              <a:lumMod val="75000"/>
                            </a:schemeClr>
                          </a:solidFill>
                        </a:rPr>
                        <a:t>3.01*</a:t>
                      </a:r>
                    </a:p>
                    <a:p>
                      <a:r>
                        <a:rPr lang="en-US" dirty="0" smtClean="0">
                          <a:solidFill>
                            <a:schemeClr val="bg1">
                              <a:lumMod val="75000"/>
                            </a:schemeClr>
                          </a:solidFill>
                        </a:rPr>
                        <a:t>(2.36)</a:t>
                      </a:r>
                      <a:endParaRPr lang="en-US" dirty="0">
                        <a:solidFill>
                          <a:schemeClr val="bg1">
                            <a:lumMod val="7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370840">
                <a:tc>
                  <a:txBody>
                    <a:bodyPr/>
                    <a:lstStyle/>
                    <a:p>
                      <a:r>
                        <a:rPr lang="en-US" dirty="0" smtClean="0"/>
                        <a:t>Intercept</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4.04</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chemeClr val="bg1">
                              <a:lumMod val="75000"/>
                            </a:schemeClr>
                          </a:solidFill>
                        </a:rPr>
                        <a:t>1.37</a:t>
                      </a:r>
                      <a:endParaRPr lang="en-US" dirty="0">
                        <a:solidFill>
                          <a:schemeClr val="bg1">
                            <a:lumMod val="7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chemeClr val="bg1">
                              <a:lumMod val="75000"/>
                            </a:schemeClr>
                          </a:solidFill>
                        </a:rPr>
                        <a:t>5.84</a:t>
                      </a:r>
                      <a:endParaRPr lang="en-US" dirty="0">
                        <a:solidFill>
                          <a:schemeClr val="bg1">
                            <a:lumMod val="7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chemeClr val="bg1">
                              <a:lumMod val="75000"/>
                            </a:schemeClr>
                          </a:solidFill>
                        </a:rPr>
                        <a:t>5.88</a:t>
                      </a:r>
                      <a:endParaRPr lang="en-US" dirty="0">
                        <a:solidFill>
                          <a:schemeClr val="bg1">
                            <a:lumMod val="7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370840">
                <a:tc>
                  <a:txBody>
                    <a:bodyPr/>
                    <a:lstStyle/>
                    <a:p>
                      <a:r>
                        <a:rPr lang="en-US" i="1" dirty="0" smtClean="0"/>
                        <a:t>N</a:t>
                      </a:r>
                      <a:endParaRPr lang="en-US" i="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2,236</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chemeClr val="bg1">
                              <a:lumMod val="75000"/>
                            </a:schemeClr>
                          </a:solidFill>
                        </a:rPr>
                        <a:t>2,236</a:t>
                      </a:r>
                      <a:endParaRPr lang="en-US" dirty="0">
                        <a:solidFill>
                          <a:schemeClr val="bg1">
                            <a:lumMod val="7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chemeClr val="bg1">
                              <a:lumMod val="75000"/>
                            </a:schemeClr>
                          </a:solidFill>
                        </a:rPr>
                        <a:t>2,236</a:t>
                      </a:r>
                      <a:endParaRPr lang="en-US" dirty="0">
                        <a:solidFill>
                          <a:schemeClr val="bg1">
                            <a:lumMod val="7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chemeClr val="bg1">
                              <a:lumMod val="75000"/>
                            </a:schemeClr>
                          </a:solidFill>
                        </a:rPr>
                        <a:t>2,203</a:t>
                      </a:r>
                      <a:endParaRPr lang="en-US" dirty="0">
                        <a:solidFill>
                          <a:schemeClr val="bg1">
                            <a:lumMod val="7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Take-up rates </a:t>
            </a:r>
            <a:r>
              <a:rPr lang="en-US" i="1" dirty="0" smtClean="0"/>
              <a:t>cont.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77888764"/>
              </p:ext>
            </p:extLst>
          </p:nvPr>
        </p:nvGraphicFramePr>
        <p:xfrm>
          <a:off x="659794" y="1950720"/>
          <a:ext cx="8188910" cy="2570480"/>
        </p:xfrm>
        <a:graphic>
          <a:graphicData uri="http://schemas.openxmlformats.org/drawingml/2006/table">
            <a:tbl>
              <a:tblPr firstRow="1" bandRow="1">
                <a:tableStyleId>{5C22544A-7EE6-4342-B048-85BDC9FD1C3A}</a:tableStyleId>
              </a:tblPr>
              <a:tblGrid>
                <a:gridCol w="1637782"/>
                <a:gridCol w="1637782"/>
                <a:gridCol w="1637782"/>
                <a:gridCol w="1637782"/>
                <a:gridCol w="1637782"/>
              </a:tblGrid>
              <a:tr h="0">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rgbClr val="BFBFBF"/>
                          </a:solidFill>
                        </a:rPr>
                        <a:t>(1)</a:t>
                      </a:r>
                    </a:p>
                    <a:p>
                      <a:pPr algn="ctr"/>
                      <a:r>
                        <a:rPr lang="en-US" dirty="0" smtClean="0">
                          <a:solidFill>
                            <a:srgbClr val="BFBFBF"/>
                          </a:solidFill>
                        </a:rPr>
                        <a:t>Simple</a:t>
                      </a:r>
                      <a:r>
                        <a:rPr lang="en-US" baseline="0" dirty="0" smtClean="0">
                          <a:solidFill>
                            <a:srgbClr val="BFBFBF"/>
                          </a:solidFill>
                        </a:rPr>
                        <a:t> Bivariate</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rgbClr val="000000"/>
                          </a:solidFill>
                        </a:rPr>
                        <a:t>(2)</a:t>
                      </a:r>
                    </a:p>
                    <a:p>
                      <a:pPr algn="ctr"/>
                      <a:r>
                        <a:rPr lang="en-US" dirty="0" smtClean="0">
                          <a:solidFill>
                            <a:srgbClr val="000000"/>
                          </a:solidFill>
                        </a:rPr>
                        <a:t>Center</a:t>
                      </a:r>
                      <a:r>
                        <a:rPr lang="en-US" baseline="0" dirty="0" smtClean="0">
                          <a:solidFill>
                            <a:srgbClr val="000000"/>
                          </a:solidFill>
                        </a:rPr>
                        <a:t> Fixed Effects</a:t>
                      </a:r>
                      <a:endParaRPr lang="en-US" dirty="0">
                        <a:solidFill>
                          <a:srgbClr val="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rgbClr val="BFBFBF"/>
                          </a:solidFill>
                        </a:rPr>
                        <a:t>(3)</a:t>
                      </a:r>
                    </a:p>
                    <a:p>
                      <a:pPr algn="ctr"/>
                      <a:r>
                        <a:rPr lang="en-US" dirty="0" smtClean="0">
                          <a:solidFill>
                            <a:srgbClr val="BFBFBF"/>
                          </a:solidFill>
                        </a:rPr>
                        <a:t>Center</a:t>
                      </a:r>
                      <a:r>
                        <a:rPr lang="en-US" baseline="0" dirty="0" smtClean="0">
                          <a:solidFill>
                            <a:srgbClr val="BFBFBF"/>
                          </a:solidFill>
                        </a:rPr>
                        <a:t> Fixed Effects plus Covariates</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rgbClr val="BFBFBF"/>
                          </a:solidFill>
                        </a:rPr>
                        <a:t>(4)</a:t>
                      </a:r>
                    </a:p>
                    <a:p>
                      <a:pPr algn="ctr"/>
                      <a:r>
                        <a:rPr lang="en-US" baseline="0" dirty="0" smtClean="0">
                          <a:solidFill>
                            <a:srgbClr val="BFBFBF"/>
                          </a:solidFill>
                        </a:rPr>
                        <a:t>(1-3) plus </a:t>
                      </a:r>
                    </a:p>
                    <a:p>
                      <a:pPr algn="ctr"/>
                      <a:r>
                        <a:rPr lang="en-US" baseline="0" dirty="0" smtClean="0">
                          <a:solidFill>
                            <a:srgbClr val="BFBFBF"/>
                          </a:solidFill>
                        </a:rPr>
                        <a:t>Prior Achievement</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370840">
                <a:tc>
                  <a:txBody>
                    <a:bodyPr/>
                    <a:lstStyle/>
                    <a:p>
                      <a:r>
                        <a:rPr lang="en-US" dirty="0" smtClean="0">
                          <a:solidFill>
                            <a:srgbClr val="FF0000"/>
                          </a:solidFill>
                        </a:rPr>
                        <a:t>DLL Status</a:t>
                      </a: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1.66**</a:t>
                      </a:r>
                    </a:p>
                    <a:p>
                      <a:r>
                        <a:rPr lang="en-US" dirty="0" smtClean="0">
                          <a:solidFill>
                            <a:srgbClr val="BFBFBF"/>
                          </a:solidFill>
                        </a:rPr>
                        <a:t>(2.96)</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chemeClr val="tx1"/>
                          </a:solidFill>
                        </a:rPr>
                        <a:t>3.90***</a:t>
                      </a:r>
                    </a:p>
                    <a:p>
                      <a:r>
                        <a:rPr lang="en-US" dirty="0" smtClean="0">
                          <a:solidFill>
                            <a:schemeClr val="tx1"/>
                          </a:solidFill>
                        </a:rPr>
                        <a:t>(4.11)</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3.12**</a:t>
                      </a:r>
                    </a:p>
                    <a:p>
                      <a:r>
                        <a:rPr lang="en-US" dirty="0" smtClean="0">
                          <a:solidFill>
                            <a:srgbClr val="BFBFBF"/>
                          </a:solidFill>
                        </a:rPr>
                        <a:t>(2.56)</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3.01*</a:t>
                      </a:r>
                    </a:p>
                    <a:p>
                      <a:r>
                        <a:rPr lang="en-US" dirty="0" smtClean="0">
                          <a:solidFill>
                            <a:srgbClr val="BFBFBF"/>
                          </a:solidFill>
                        </a:rPr>
                        <a:t>(2.36)</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370840">
                <a:tc>
                  <a:txBody>
                    <a:bodyPr/>
                    <a:lstStyle/>
                    <a:p>
                      <a:r>
                        <a:rPr lang="en-US" dirty="0" smtClean="0"/>
                        <a:t>Intercept</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4.04</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1.37</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5.84</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5.88</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370840">
                <a:tc>
                  <a:txBody>
                    <a:bodyPr/>
                    <a:lstStyle/>
                    <a:p>
                      <a:r>
                        <a:rPr lang="en-US" i="1" dirty="0" smtClean="0"/>
                        <a:t>N</a:t>
                      </a:r>
                      <a:endParaRPr lang="en-US" i="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2,236</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2,236</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2,236</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2,203</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bl>
          </a:graphicData>
        </a:graphic>
      </p:graphicFrame>
    </p:spTree>
    <p:extLst>
      <p:ext uri="{BB962C8B-B14F-4D97-AF65-F5344CB8AC3E}">
        <p14:creationId xmlns:p14="http://schemas.microsoft.com/office/powerpoint/2010/main" val="393281529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Take-up rates </a:t>
            </a:r>
            <a:r>
              <a:rPr lang="en-US" i="1" dirty="0" smtClean="0"/>
              <a:t>cont.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42899590"/>
              </p:ext>
            </p:extLst>
          </p:nvPr>
        </p:nvGraphicFramePr>
        <p:xfrm>
          <a:off x="659794" y="1950720"/>
          <a:ext cx="8188910" cy="2570480"/>
        </p:xfrm>
        <a:graphic>
          <a:graphicData uri="http://schemas.openxmlformats.org/drawingml/2006/table">
            <a:tbl>
              <a:tblPr firstRow="1" bandRow="1">
                <a:tableStyleId>{5C22544A-7EE6-4342-B048-85BDC9FD1C3A}</a:tableStyleId>
              </a:tblPr>
              <a:tblGrid>
                <a:gridCol w="1637782"/>
                <a:gridCol w="1637782"/>
                <a:gridCol w="1637782"/>
                <a:gridCol w="1637782"/>
                <a:gridCol w="1637782"/>
              </a:tblGrid>
              <a:tr h="0">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rgbClr val="BFBFBF"/>
                          </a:solidFill>
                        </a:rPr>
                        <a:t>(1)</a:t>
                      </a:r>
                    </a:p>
                    <a:p>
                      <a:pPr algn="ctr"/>
                      <a:r>
                        <a:rPr lang="en-US" dirty="0" smtClean="0">
                          <a:solidFill>
                            <a:srgbClr val="BFBFBF"/>
                          </a:solidFill>
                        </a:rPr>
                        <a:t>Simple</a:t>
                      </a:r>
                      <a:r>
                        <a:rPr lang="en-US" baseline="0" dirty="0" smtClean="0">
                          <a:solidFill>
                            <a:srgbClr val="BFBFBF"/>
                          </a:solidFill>
                        </a:rPr>
                        <a:t> Bivariate</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rgbClr val="BFBFBF"/>
                          </a:solidFill>
                        </a:rPr>
                        <a:t>(2)</a:t>
                      </a:r>
                    </a:p>
                    <a:p>
                      <a:pPr algn="ctr"/>
                      <a:r>
                        <a:rPr lang="en-US" dirty="0" smtClean="0">
                          <a:solidFill>
                            <a:srgbClr val="BFBFBF"/>
                          </a:solidFill>
                        </a:rPr>
                        <a:t>Center</a:t>
                      </a:r>
                      <a:r>
                        <a:rPr lang="en-US" baseline="0" dirty="0" smtClean="0">
                          <a:solidFill>
                            <a:srgbClr val="BFBFBF"/>
                          </a:solidFill>
                        </a:rPr>
                        <a:t> Fixed Effects</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rgbClr val="000000"/>
                          </a:solidFill>
                        </a:rPr>
                        <a:t>(3)</a:t>
                      </a:r>
                    </a:p>
                    <a:p>
                      <a:pPr algn="ctr"/>
                      <a:r>
                        <a:rPr lang="en-US" dirty="0" smtClean="0">
                          <a:solidFill>
                            <a:srgbClr val="000000"/>
                          </a:solidFill>
                        </a:rPr>
                        <a:t>Center</a:t>
                      </a:r>
                      <a:r>
                        <a:rPr lang="en-US" baseline="0" dirty="0" smtClean="0">
                          <a:solidFill>
                            <a:srgbClr val="000000"/>
                          </a:solidFill>
                        </a:rPr>
                        <a:t> Fixed Effects plus Covariates</a:t>
                      </a:r>
                      <a:endParaRPr lang="en-US" dirty="0">
                        <a:solidFill>
                          <a:srgbClr val="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rgbClr val="BFBFBF"/>
                          </a:solidFill>
                        </a:rPr>
                        <a:t>(4)</a:t>
                      </a:r>
                    </a:p>
                    <a:p>
                      <a:pPr algn="ctr"/>
                      <a:r>
                        <a:rPr lang="en-US" baseline="0" dirty="0" smtClean="0">
                          <a:solidFill>
                            <a:srgbClr val="BFBFBF"/>
                          </a:solidFill>
                        </a:rPr>
                        <a:t>(1-3) plus </a:t>
                      </a:r>
                    </a:p>
                    <a:p>
                      <a:pPr algn="ctr"/>
                      <a:r>
                        <a:rPr lang="en-US" baseline="0" dirty="0" smtClean="0">
                          <a:solidFill>
                            <a:srgbClr val="BFBFBF"/>
                          </a:solidFill>
                        </a:rPr>
                        <a:t>Prior Achievement</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370840">
                <a:tc>
                  <a:txBody>
                    <a:bodyPr/>
                    <a:lstStyle/>
                    <a:p>
                      <a:r>
                        <a:rPr lang="en-US" dirty="0" smtClean="0">
                          <a:solidFill>
                            <a:srgbClr val="FF0000"/>
                          </a:solidFill>
                        </a:rPr>
                        <a:t>DLL Status</a:t>
                      </a: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1.66**</a:t>
                      </a:r>
                    </a:p>
                    <a:p>
                      <a:r>
                        <a:rPr lang="en-US" dirty="0" smtClean="0">
                          <a:solidFill>
                            <a:srgbClr val="BFBFBF"/>
                          </a:solidFill>
                        </a:rPr>
                        <a:t>(2.96)</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3.90***</a:t>
                      </a:r>
                    </a:p>
                    <a:p>
                      <a:r>
                        <a:rPr lang="en-US" dirty="0" smtClean="0">
                          <a:solidFill>
                            <a:srgbClr val="BFBFBF"/>
                          </a:solidFill>
                        </a:rPr>
                        <a:t>(4.11)</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000000"/>
                          </a:solidFill>
                        </a:rPr>
                        <a:t>3.12**</a:t>
                      </a:r>
                    </a:p>
                    <a:p>
                      <a:r>
                        <a:rPr lang="en-US" dirty="0" smtClean="0">
                          <a:solidFill>
                            <a:srgbClr val="000000"/>
                          </a:solidFill>
                        </a:rPr>
                        <a:t>(2.56)</a:t>
                      </a:r>
                      <a:endParaRPr lang="en-US" dirty="0">
                        <a:solidFill>
                          <a:srgbClr val="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3.01*</a:t>
                      </a:r>
                    </a:p>
                    <a:p>
                      <a:r>
                        <a:rPr lang="en-US" dirty="0" smtClean="0">
                          <a:solidFill>
                            <a:srgbClr val="BFBFBF"/>
                          </a:solidFill>
                        </a:rPr>
                        <a:t>(2.36)</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370840">
                <a:tc>
                  <a:txBody>
                    <a:bodyPr/>
                    <a:lstStyle/>
                    <a:p>
                      <a:r>
                        <a:rPr lang="en-US" dirty="0" smtClean="0"/>
                        <a:t>Intercept</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4.04</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1.37</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5.84</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5.88</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370840">
                <a:tc>
                  <a:txBody>
                    <a:bodyPr/>
                    <a:lstStyle/>
                    <a:p>
                      <a:r>
                        <a:rPr lang="en-US" i="1" dirty="0" smtClean="0"/>
                        <a:t>N</a:t>
                      </a:r>
                      <a:endParaRPr lang="en-US" i="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2,236</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2,236</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2,236</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2,203</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bl>
          </a:graphicData>
        </a:graphic>
      </p:graphicFrame>
    </p:spTree>
    <p:extLst>
      <p:ext uri="{BB962C8B-B14F-4D97-AF65-F5344CB8AC3E}">
        <p14:creationId xmlns:p14="http://schemas.microsoft.com/office/powerpoint/2010/main" val="328744517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Take-up rates </a:t>
            </a:r>
            <a:r>
              <a:rPr lang="en-US" i="1" dirty="0" smtClean="0"/>
              <a:t>cont.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16786146"/>
              </p:ext>
            </p:extLst>
          </p:nvPr>
        </p:nvGraphicFramePr>
        <p:xfrm>
          <a:off x="659794" y="1921530"/>
          <a:ext cx="8188910" cy="2570480"/>
        </p:xfrm>
        <a:graphic>
          <a:graphicData uri="http://schemas.openxmlformats.org/drawingml/2006/table">
            <a:tbl>
              <a:tblPr firstRow="1" bandRow="1">
                <a:tableStyleId>{5C22544A-7EE6-4342-B048-85BDC9FD1C3A}</a:tableStyleId>
              </a:tblPr>
              <a:tblGrid>
                <a:gridCol w="1637782"/>
                <a:gridCol w="1637782"/>
                <a:gridCol w="1637782"/>
                <a:gridCol w="1637782"/>
                <a:gridCol w="1637782"/>
              </a:tblGrid>
              <a:tr h="0">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rgbClr val="BFBFBF"/>
                          </a:solidFill>
                        </a:rPr>
                        <a:t>(1)</a:t>
                      </a:r>
                    </a:p>
                    <a:p>
                      <a:pPr algn="ctr"/>
                      <a:r>
                        <a:rPr lang="en-US" dirty="0" smtClean="0">
                          <a:solidFill>
                            <a:srgbClr val="BFBFBF"/>
                          </a:solidFill>
                        </a:rPr>
                        <a:t>Simple</a:t>
                      </a:r>
                      <a:r>
                        <a:rPr lang="en-US" baseline="0" dirty="0" smtClean="0">
                          <a:solidFill>
                            <a:srgbClr val="BFBFBF"/>
                          </a:solidFill>
                        </a:rPr>
                        <a:t> Bivariate</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rgbClr val="BFBFBF"/>
                          </a:solidFill>
                        </a:rPr>
                        <a:t>(2)</a:t>
                      </a:r>
                    </a:p>
                    <a:p>
                      <a:pPr algn="ctr"/>
                      <a:r>
                        <a:rPr lang="en-US" dirty="0" smtClean="0">
                          <a:solidFill>
                            <a:srgbClr val="BFBFBF"/>
                          </a:solidFill>
                        </a:rPr>
                        <a:t>Center</a:t>
                      </a:r>
                      <a:r>
                        <a:rPr lang="en-US" baseline="0" dirty="0" smtClean="0">
                          <a:solidFill>
                            <a:srgbClr val="BFBFBF"/>
                          </a:solidFill>
                        </a:rPr>
                        <a:t> Fixed Effects</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rgbClr val="BFBFBF"/>
                          </a:solidFill>
                        </a:rPr>
                        <a:t>(3)</a:t>
                      </a:r>
                    </a:p>
                    <a:p>
                      <a:pPr algn="ctr"/>
                      <a:r>
                        <a:rPr lang="en-US" dirty="0" smtClean="0">
                          <a:solidFill>
                            <a:srgbClr val="BFBFBF"/>
                          </a:solidFill>
                        </a:rPr>
                        <a:t>Center</a:t>
                      </a:r>
                      <a:r>
                        <a:rPr lang="en-US" baseline="0" dirty="0" smtClean="0">
                          <a:solidFill>
                            <a:srgbClr val="BFBFBF"/>
                          </a:solidFill>
                        </a:rPr>
                        <a:t> Fixed Effects plus Covariates</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rgbClr val="000000"/>
                          </a:solidFill>
                        </a:rPr>
                        <a:t>(4)</a:t>
                      </a:r>
                    </a:p>
                    <a:p>
                      <a:pPr algn="ctr"/>
                      <a:r>
                        <a:rPr lang="en-US" baseline="0" dirty="0" smtClean="0">
                          <a:solidFill>
                            <a:srgbClr val="000000"/>
                          </a:solidFill>
                        </a:rPr>
                        <a:t>(1-3) plus </a:t>
                      </a:r>
                    </a:p>
                    <a:p>
                      <a:pPr algn="ctr"/>
                      <a:r>
                        <a:rPr lang="en-US" baseline="0" dirty="0" smtClean="0">
                          <a:solidFill>
                            <a:srgbClr val="000000"/>
                          </a:solidFill>
                        </a:rPr>
                        <a:t>Prior Achievement</a:t>
                      </a:r>
                      <a:endParaRPr lang="en-US" dirty="0">
                        <a:solidFill>
                          <a:srgbClr val="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370840">
                <a:tc>
                  <a:txBody>
                    <a:bodyPr/>
                    <a:lstStyle/>
                    <a:p>
                      <a:r>
                        <a:rPr lang="en-US" dirty="0" smtClean="0">
                          <a:solidFill>
                            <a:srgbClr val="FF0000"/>
                          </a:solidFill>
                        </a:rPr>
                        <a:t>DLL Status</a:t>
                      </a: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1.66**</a:t>
                      </a:r>
                    </a:p>
                    <a:p>
                      <a:r>
                        <a:rPr lang="en-US" dirty="0" smtClean="0">
                          <a:solidFill>
                            <a:srgbClr val="BFBFBF"/>
                          </a:solidFill>
                        </a:rPr>
                        <a:t>(2.96)</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3.90***</a:t>
                      </a:r>
                    </a:p>
                    <a:p>
                      <a:r>
                        <a:rPr lang="en-US" dirty="0" smtClean="0">
                          <a:solidFill>
                            <a:srgbClr val="BFBFBF"/>
                          </a:solidFill>
                        </a:rPr>
                        <a:t>(4.11)</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3.12**</a:t>
                      </a:r>
                    </a:p>
                    <a:p>
                      <a:r>
                        <a:rPr lang="en-US" dirty="0" smtClean="0">
                          <a:solidFill>
                            <a:srgbClr val="BFBFBF"/>
                          </a:solidFill>
                        </a:rPr>
                        <a:t>(2.56)</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chemeClr val="tx1"/>
                          </a:solidFill>
                        </a:rPr>
                        <a:t>3.01*</a:t>
                      </a:r>
                    </a:p>
                    <a:p>
                      <a:r>
                        <a:rPr lang="en-US" dirty="0" smtClean="0">
                          <a:solidFill>
                            <a:schemeClr val="tx1"/>
                          </a:solidFill>
                        </a:rPr>
                        <a:t>(2.36)</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370840">
                <a:tc>
                  <a:txBody>
                    <a:bodyPr/>
                    <a:lstStyle/>
                    <a:p>
                      <a:r>
                        <a:rPr lang="en-US" dirty="0" smtClean="0"/>
                        <a:t>Intercept</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4.04</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1.37</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5.84</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5.88</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370840">
                <a:tc>
                  <a:txBody>
                    <a:bodyPr/>
                    <a:lstStyle/>
                    <a:p>
                      <a:r>
                        <a:rPr lang="en-US" i="1" dirty="0" smtClean="0"/>
                        <a:t>N</a:t>
                      </a:r>
                      <a:endParaRPr lang="en-US" i="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2,236</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2,236</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2,236</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2,203</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bl>
          </a:graphicData>
        </a:graphic>
      </p:graphicFrame>
    </p:spTree>
    <p:extLst>
      <p:ext uri="{BB962C8B-B14F-4D97-AF65-F5344CB8AC3E}">
        <p14:creationId xmlns:p14="http://schemas.microsoft.com/office/powerpoint/2010/main" val="244242289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Quality</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0769838"/>
              </p:ext>
            </p:extLst>
          </p:nvPr>
        </p:nvGraphicFramePr>
        <p:xfrm>
          <a:off x="457202" y="1417638"/>
          <a:ext cx="8229600" cy="340360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0">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2">
                  <a:txBody>
                    <a:bodyPr/>
                    <a:lstStyle/>
                    <a:p>
                      <a:pPr algn="ctr"/>
                      <a:r>
                        <a:rPr lang="en-US" dirty="0" smtClean="0">
                          <a:solidFill>
                            <a:schemeClr val="tx1"/>
                          </a:solidFill>
                        </a:rPr>
                        <a:t>Spanish-speaking</a:t>
                      </a:r>
                      <a:r>
                        <a:rPr lang="en-US" baseline="0" dirty="0" smtClean="0">
                          <a:solidFill>
                            <a:schemeClr val="tx1"/>
                          </a:solidFill>
                        </a:rPr>
                        <a:t> </a:t>
                      </a:r>
                    </a:p>
                    <a:p>
                      <a:pPr algn="ctr"/>
                      <a:r>
                        <a:rPr lang="en-US" baseline="0" dirty="0" smtClean="0">
                          <a:solidFill>
                            <a:schemeClr val="tx1"/>
                          </a:solidFill>
                        </a:rPr>
                        <a:t>DLL</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algn="ct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2">
                  <a:txBody>
                    <a:bodyPr/>
                    <a:lstStyle/>
                    <a:p>
                      <a:pPr algn="ctr"/>
                      <a:r>
                        <a:rPr lang="en-US" dirty="0" smtClean="0">
                          <a:solidFill>
                            <a:srgbClr val="000000"/>
                          </a:solidFill>
                        </a:rPr>
                        <a:t>Monolingual-English Speaker</a:t>
                      </a:r>
                      <a:endParaRPr lang="en-US" dirty="0">
                        <a:solidFill>
                          <a:srgbClr val="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algn="ctr"/>
                      <a:endParaRPr lang="en-US" dirty="0">
                        <a:solidFill>
                          <a:srgbClr val="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370840">
                <a:tc>
                  <a:txBody>
                    <a:bodyPr/>
                    <a:lstStyle/>
                    <a:p>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i="1" dirty="0" smtClean="0">
                          <a:solidFill>
                            <a:schemeClr val="tx1"/>
                          </a:solidFill>
                        </a:rPr>
                        <a:t>N</a:t>
                      </a:r>
                      <a:endParaRPr lang="en-US" i="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chemeClr val="tx1"/>
                          </a:solidFill>
                        </a:rPr>
                        <a:t>%</a:t>
                      </a:r>
                      <a:r>
                        <a:rPr lang="en-US" baseline="0" dirty="0" smtClean="0">
                          <a:solidFill>
                            <a:schemeClr val="tx1"/>
                          </a:solidFill>
                        </a:rPr>
                        <a:t> of Sample</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i="1" dirty="0" smtClean="0">
                          <a:solidFill>
                            <a:schemeClr val="tx1"/>
                          </a:solidFill>
                        </a:rPr>
                        <a:t>N</a:t>
                      </a:r>
                      <a:endParaRPr lang="en-US" i="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chemeClr val="tx1"/>
                          </a:solidFill>
                        </a:rPr>
                        <a:t>% of Sample</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370840">
                <a:tc>
                  <a:txBody>
                    <a:bodyPr/>
                    <a:lstStyle/>
                    <a:p>
                      <a:r>
                        <a:rPr lang="en-US" dirty="0" smtClean="0"/>
                        <a:t>Head</a:t>
                      </a:r>
                      <a:r>
                        <a:rPr lang="en-US" baseline="0" dirty="0" smtClean="0"/>
                        <a:t> Start</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rgbClr val="000000"/>
                          </a:solidFill>
                        </a:rPr>
                        <a:t>55</a:t>
                      </a:r>
                      <a:endParaRPr lang="en-US" dirty="0">
                        <a:solidFill>
                          <a:srgbClr val="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rgbClr val="000000"/>
                          </a:solidFill>
                        </a:rPr>
                        <a:t>0.18</a:t>
                      </a:r>
                      <a:endParaRPr lang="en-US" dirty="0">
                        <a:solidFill>
                          <a:srgbClr val="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rgbClr val="000000"/>
                          </a:solidFill>
                        </a:rPr>
                        <a:t>140</a:t>
                      </a:r>
                      <a:endParaRPr lang="en-US" dirty="0">
                        <a:solidFill>
                          <a:srgbClr val="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rgbClr val="000000"/>
                          </a:solidFill>
                        </a:rPr>
                        <a:t>0.15</a:t>
                      </a:r>
                      <a:endParaRPr lang="en-US" dirty="0">
                        <a:solidFill>
                          <a:srgbClr val="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370840">
                <a:tc>
                  <a:txBody>
                    <a:bodyPr/>
                    <a:lstStyle/>
                    <a:p>
                      <a:r>
                        <a:rPr lang="en-US" i="0" dirty="0" smtClean="0"/>
                        <a:t>Other </a:t>
                      </a:r>
                      <a:r>
                        <a:rPr lang="en-US" i="0" baseline="0" dirty="0" smtClean="0"/>
                        <a:t>Center- Based Care</a:t>
                      </a:r>
                      <a:endParaRPr lang="en-US" i="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rgbClr val="000000"/>
                          </a:solidFill>
                        </a:rPr>
                        <a:t>144</a:t>
                      </a:r>
                      <a:endParaRPr lang="en-US" dirty="0">
                        <a:solidFill>
                          <a:srgbClr val="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rgbClr val="000000"/>
                          </a:solidFill>
                        </a:rPr>
                        <a:t>0.28</a:t>
                      </a:r>
                      <a:endParaRPr lang="en-US" dirty="0">
                        <a:solidFill>
                          <a:srgbClr val="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rgbClr val="000000"/>
                          </a:solidFill>
                        </a:rPr>
                        <a:t>494</a:t>
                      </a:r>
                      <a:endParaRPr lang="en-US" dirty="0">
                        <a:solidFill>
                          <a:srgbClr val="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rgbClr val="000000"/>
                          </a:solidFill>
                        </a:rPr>
                        <a:t>0.32</a:t>
                      </a:r>
                      <a:endParaRPr lang="en-US" dirty="0">
                        <a:solidFill>
                          <a:srgbClr val="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370840">
                <a:tc>
                  <a:txBody>
                    <a:bodyPr/>
                    <a:lstStyle/>
                    <a:p>
                      <a:r>
                        <a:rPr lang="en-US" i="0" dirty="0" smtClean="0"/>
                        <a:t>Family Daycare</a:t>
                      </a:r>
                      <a:endParaRPr lang="en-US" i="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rgbClr val="000000"/>
                          </a:solidFill>
                        </a:rPr>
                        <a:t>30</a:t>
                      </a:r>
                      <a:endParaRPr lang="en-US" dirty="0">
                        <a:solidFill>
                          <a:srgbClr val="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rgbClr val="000000"/>
                          </a:solidFill>
                        </a:rPr>
                        <a:t>0.07</a:t>
                      </a:r>
                      <a:endParaRPr lang="en-US" dirty="0">
                        <a:solidFill>
                          <a:srgbClr val="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rgbClr val="000000"/>
                          </a:solidFill>
                        </a:rPr>
                        <a:t>174</a:t>
                      </a:r>
                      <a:endParaRPr lang="en-US" dirty="0">
                        <a:solidFill>
                          <a:srgbClr val="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rgbClr val="000000"/>
                          </a:solidFill>
                        </a:rPr>
                        <a:t>0.13</a:t>
                      </a:r>
                      <a:endParaRPr lang="en-US" dirty="0">
                        <a:solidFill>
                          <a:srgbClr val="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370840">
                <a:tc>
                  <a:txBody>
                    <a:bodyPr/>
                    <a:lstStyle/>
                    <a:p>
                      <a:r>
                        <a:rPr lang="en-US" i="0" dirty="0" smtClean="0"/>
                        <a:t>Parental Care</a:t>
                      </a:r>
                      <a:endParaRPr lang="en-US" i="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rgbClr val="000000"/>
                          </a:solidFill>
                        </a:rPr>
                        <a:t>202</a:t>
                      </a:r>
                      <a:endParaRPr lang="en-US" dirty="0">
                        <a:solidFill>
                          <a:srgbClr val="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rgbClr val="000000"/>
                          </a:solidFill>
                        </a:rPr>
                        <a:t>0.43</a:t>
                      </a:r>
                      <a:endParaRPr lang="en-US" dirty="0">
                        <a:solidFill>
                          <a:srgbClr val="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rgbClr val="000000"/>
                          </a:solidFill>
                        </a:rPr>
                        <a:t>546</a:t>
                      </a:r>
                      <a:endParaRPr lang="en-US" dirty="0">
                        <a:solidFill>
                          <a:srgbClr val="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rgbClr val="000000"/>
                          </a:solidFill>
                        </a:rPr>
                        <a:t>0.37</a:t>
                      </a:r>
                      <a:endParaRPr lang="en-US" dirty="0">
                        <a:solidFill>
                          <a:srgbClr val="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370840">
                <a:tc>
                  <a:txBody>
                    <a:bodyPr/>
                    <a:lstStyle/>
                    <a:p>
                      <a:r>
                        <a:rPr lang="en-US" i="0" dirty="0" smtClean="0"/>
                        <a:t>Non-parental </a:t>
                      </a:r>
                      <a:r>
                        <a:rPr lang="en-US" i="0" baseline="0" dirty="0" smtClean="0"/>
                        <a:t>Care in Home</a:t>
                      </a:r>
                      <a:endParaRPr lang="en-US" i="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rgbClr val="000000"/>
                          </a:solidFill>
                        </a:rPr>
                        <a:t>16</a:t>
                      </a:r>
                      <a:endParaRPr lang="en-US" dirty="0">
                        <a:solidFill>
                          <a:srgbClr val="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rgbClr val="000000"/>
                          </a:solidFill>
                        </a:rPr>
                        <a:t>0.03</a:t>
                      </a:r>
                      <a:endParaRPr lang="en-US" dirty="0">
                        <a:solidFill>
                          <a:srgbClr val="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rgbClr val="000000"/>
                          </a:solidFill>
                        </a:rPr>
                        <a:t>50</a:t>
                      </a:r>
                      <a:endParaRPr lang="en-US" dirty="0">
                        <a:solidFill>
                          <a:srgbClr val="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rgbClr val="000000"/>
                          </a:solidFill>
                        </a:rPr>
                        <a:t>0.04</a:t>
                      </a:r>
                      <a:endParaRPr lang="en-US" dirty="0">
                        <a:solidFill>
                          <a:srgbClr val="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bl>
          </a:graphicData>
        </a:graphic>
      </p:graphicFrame>
    </p:spTree>
    <p:extLst>
      <p:ext uri="{BB962C8B-B14F-4D97-AF65-F5344CB8AC3E}">
        <p14:creationId xmlns:p14="http://schemas.microsoft.com/office/powerpoint/2010/main" val="129736033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Background on DLLs &amp; ECE in the U.S.</a:t>
            </a:r>
          </a:p>
          <a:p>
            <a:r>
              <a:rPr lang="en-US" dirty="0" smtClean="0"/>
              <a:t>Research design.</a:t>
            </a:r>
          </a:p>
          <a:p>
            <a:r>
              <a:rPr lang="en-US" dirty="0" smtClean="0"/>
              <a:t>Method: Participants &amp; measures.</a:t>
            </a:r>
          </a:p>
          <a:p>
            <a:r>
              <a:rPr lang="en-US" dirty="0" smtClean="0"/>
              <a:t>Findings &amp; tables.</a:t>
            </a:r>
          </a:p>
          <a:p>
            <a:r>
              <a:rPr lang="en-US" dirty="0" smtClean="0"/>
              <a:t>Conclusion: Summary, implications, &amp; limitations.</a:t>
            </a:r>
          </a:p>
          <a:p>
            <a:r>
              <a:rPr lang="en-US" dirty="0" smtClean="0"/>
              <a:t>Q &amp; A</a:t>
            </a:r>
          </a:p>
          <a:p>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Quality </a:t>
            </a:r>
            <a:r>
              <a:rPr lang="en-US" i="1" dirty="0" smtClean="0"/>
              <a:t>cont.</a:t>
            </a:r>
            <a:endParaRPr lang="en-US" dirty="0"/>
          </a:p>
        </p:txBody>
      </p:sp>
      <p:sp>
        <p:nvSpPr>
          <p:cNvPr id="3" name="Content Placeholder 2"/>
          <p:cNvSpPr>
            <a:spLocks noGrp="1"/>
          </p:cNvSpPr>
          <p:nvPr>
            <p:ph idx="1"/>
          </p:nvPr>
        </p:nvSpPr>
        <p:spPr/>
        <p:txBody>
          <a:bodyPr/>
          <a:lstStyle/>
          <a:p>
            <a:r>
              <a:rPr lang="en-US" dirty="0" smtClean="0"/>
              <a:t>From t-tests, </a:t>
            </a:r>
            <a:r>
              <a:rPr lang="en-US" dirty="0"/>
              <a:t>Spanish-speaking DLLs in the control condition </a:t>
            </a:r>
            <a:r>
              <a:rPr lang="en-US" dirty="0">
                <a:solidFill>
                  <a:srgbClr val="FF0000"/>
                </a:solidFill>
              </a:rPr>
              <a:t>attended higher-quality </a:t>
            </a:r>
            <a:r>
              <a:rPr lang="en-US" dirty="0"/>
              <a:t>centers than their monolingual-English peers in the control </a:t>
            </a:r>
            <a:r>
              <a:rPr lang="en-US" dirty="0" smtClean="0"/>
              <a:t>condition. </a:t>
            </a:r>
          </a:p>
          <a:p>
            <a:pPr marL="0" indent="0">
              <a:buNone/>
            </a:pPr>
            <a:r>
              <a:rPr lang="en-US" dirty="0"/>
              <a:t> </a:t>
            </a:r>
            <a:r>
              <a:rPr lang="en-US" dirty="0" smtClean="0"/>
              <a:t>  (β </a:t>
            </a:r>
            <a:r>
              <a:rPr lang="en-US" dirty="0"/>
              <a:t>=.30, </a:t>
            </a:r>
            <a:r>
              <a:rPr lang="en-US" i="1" dirty="0"/>
              <a:t>p</a:t>
            </a:r>
            <a:r>
              <a:rPr lang="en-US" dirty="0"/>
              <a:t> &lt; .05</a:t>
            </a:r>
            <a:r>
              <a:rPr lang="en-US" dirty="0" smtClean="0"/>
              <a:t>)   </a:t>
            </a:r>
            <a:endParaRPr lang="en-US" dirty="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Quality </a:t>
            </a:r>
            <a:r>
              <a:rPr lang="en-US" i="1" dirty="0" smtClean="0"/>
              <a:t>cont.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06542502"/>
              </p:ext>
            </p:extLst>
          </p:nvPr>
        </p:nvGraphicFramePr>
        <p:xfrm>
          <a:off x="457200" y="1600200"/>
          <a:ext cx="8229600" cy="257048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chemeClr val="tx1"/>
                          </a:solidFill>
                        </a:rPr>
                        <a:t>(1)</a:t>
                      </a:r>
                    </a:p>
                    <a:p>
                      <a:pPr algn="ctr"/>
                      <a:r>
                        <a:rPr lang="en-US" dirty="0" smtClean="0">
                          <a:solidFill>
                            <a:schemeClr val="tx1"/>
                          </a:solidFill>
                        </a:rPr>
                        <a:t>Simple</a:t>
                      </a:r>
                      <a:r>
                        <a:rPr lang="en-US" baseline="0" dirty="0" smtClean="0">
                          <a:solidFill>
                            <a:schemeClr val="tx1"/>
                          </a:solidFill>
                        </a:rPr>
                        <a:t> Bivariate</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rgbClr val="BFBFBF"/>
                          </a:solidFill>
                        </a:rPr>
                        <a:t>(2)</a:t>
                      </a:r>
                    </a:p>
                    <a:p>
                      <a:pPr algn="ctr"/>
                      <a:r>
                        <a:rPr lang="en-US" dirty="0" smtClean="0">
                          <a:solidFill>
                            <a:srgbClr val="BFBFBF"/>
                          </a:solidFill>
                        </a:rPr>
                        <a:t>Center</a:t>
                      </a:r>
                      <a:r>
                        <a:rPr lang="en-US" baseline="0" dirty="0" smtClean="0">
                          <a:solidFill>
                            <a:srgbClr val="BFBFBF"/>
                          </a:solidFill>
                        </a:rPr>
                        <a:t> Fixed Effects</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rgbClr val="BFBFBF"/>
                          </a:solidFill>
                        </a:rPr>
                        <a:t>(3)</a:t>
                      </a:r>
                    </a:p>
                    <a:p>
                      <a:pPr algn="ctr"/>
                      <a:r>
                        <a:rPr lang="en-US" dirty="0" smtClean="0">
                          <a:solidFill>
                            <a:srgbClr val="BFBFBF"/>
                          </a:solidFill>
                        </a:rPr>
                        <a:t>Center</a:t>
                      </a:r>
                      <a:r>
                        <a:rPr lang="en-US" baseline="0" dirty="0" smtClean="0">
                          <a:solidFill>
                            <a:srgbClr val="BFBFBF"/>
                          </a:solidFill>
                        </a:rPr>
                        <a:t> Fixed Effects plus Covariates</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rgbClr val="BFBFBF"/>
                          </a:solidFill>
                        </a:rPr>
                        <a:t>(4)</a:t>
                      </a:r>
                    </a:p>
                    <a:p>
                      <a:pPr algn="ctr"/>
                      <a:r>
                        <a:rPr lang="en-US" baseline="0" dirty="0" smtClean="0">
                          <a:solidFill>
                            <a:srgbClr val="BFBFBF"/>
                          </a:solidFill>
                        </a:rPr>
                        <a:t>(1-3) plus </a:t>
                      </a:r>
                    </a:p>
                    <a:p>
                      <a:pPr algn="ctr"/>
                      <a:r>
                        <a:rPr lang="en-US" baseline="0" dirty="0" smtClean="0">
                          <a:solidFill>
                            <a:srgbClr val="BFBFBF"/>
                          </a:solidFill>
                        </a:rPr>
                        <a:t>Prior Achievement</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370840">
                <a:tc>
                  <a:txBody>
                    <a:bodyPr/>
                    <a:lstStyle/>
                    <a:p>
                      <a:r>
                        <a:rPr lang="en-US" dirty="0" smtClean="0">
                          <a:solidFill>
                            <a:srgbClr val="FF0000"/>
                          </a:solidFill>
                        </a:rPr>
                        <a:t>DLL Status</a:t>
                      </a: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t>0.17**</a:t>
                      </a:r>
                    </a:p>
                    <a:p>
                      <a:r>
                        <a:rPr lang="en-US" dirty="0" smtClean="0"/>
                        <a:t>(0.07)</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chemeClr val="bg1">
                              <a:lumMod val="75000"/>
                            </a:schemeClr>
                          </a:solidFill>
                        </a:rPr>
                        <a:t>0.21*</a:t>
                      </a:r>
                    </a:p>
                    <a:p>
                      <a:r>
                        <a:rPr lang="en-US" dirty="0" smtClean="0">
                          <a:solidFill>
                            <a:schemeClr val="bg1">
                              <a:lumMod val="75000"/>
                            </a:schemeClr>
                          </a:solidFill>
                        </a:rPr>
                        <a:t>(0.10)</a:t>
                      </a:r>
                      <a:endParaRPr lang="en-US" dirty="0">
                        <a:solidFill>
                          <a:schemeClr val="bg1">
                            <a:lumMod val="7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chemeClr val="bg1">
                              <a:lumMod val="75000"/>
                            </a:schemeClr>
                          </a:solidFill>
                        </a:rPr>
                        <a:t>0.32</a:t>
                      </a:r>
                    </a:p>
                    <a:p>
                      <a:r>
                        <a:rPr lang="en-US" dirty="0" smtClean="0">
                          <a:solidFill>
                            <a:schemeClr val="bg1">
                              <a:lumMod val="75000"/>
                            </a:schemeClr>
                          </a:solidFill>
                        </a:rPr>
                        <a:t>(0.20)</a:t>
                      </a:r>
                      <a:endParaRPr lang="en-US" dirty="0">
                        <a:solidFill>
                          <a:schemeClr val="bg1">
                            <a:lumMod val="7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chemeClr val="bg1">
                              <a:lumMod val="75000"/>
                            </a:schemeClr>
                          </a:solidFill>
                        </a:rPr>
                        <a:t>0.37</a:t>
                      </a:r>
                    </a:p>
                    <a:p>
                      <a:r>
                        <a:rPr lang="en-US" dirty="0" smtClean="0">
                          <a:solidFill>
                            <a:schemeClr val="bg1">
                              <a:lumMod val="75000"/>
                            </a:schemeClr>
                          </a:solidFill>
                        </a:rPr>
                        <a:t>(0.23)</a:t>
                      </a:r>
                      <a:endParaRPr lang="en-US" dirty="0">
                        <a:solidFill>
                          <a:schemeClr val="bg1">
                            <a:lumMod val="7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370840">
                <a:tc>
                  <a:txBody>
                    <a:bodyPr/>
                    <a:lstStyle/>
                    <a:p>
                      <a:r>
                        <a:rPr lang="en-US" i="1" dirty="0" smtClean="0"/>
                        <a:t>N</a:t>
                      </a:r>
                      <a:endParaRPr lang="en-US" i="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426</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chemeClr val="bg1">
                              <a:lumMod val="75000"/>
                            </a:schemeClr>
                          </a:solidFill>
                        </a:rPr>
                        <a:t>426</a:t>
                      </a:r>
                      <a:endParaRPr lang="en-US" dirty="0">
                        <a:solidFill>
                          <a:schemeClr val="bg1">
                            <a:lumMod val="7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chemeClr val="bg1">
                              <a:lumMod val="75000"/>
                            </a:schemeClr>
                          </a:solidFill>
                        </a:rPr>
                        <a:t>426</a:t>
                      </a:r>
                      <a:endParaRPr lang="en-US" dirty="0">
                        <a:solidFill>
                          <a:schemeClr val="bg1">
                            <a:lumMod val="7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chemeClr val="bg1">
                              <a:lumMod val="75000"/>
                            </a:schemeClr>
                          </a:solidFill>
                        </a:rPr>
                        <a:t>412</a:t>
                      </a:r>
                      <a:endParaRPr lang="en-US" dirty="0">
                        <a:solidFill>
                          <a:schemeClr val="bg1">
                            <a:lumMod val="7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370840">
                <a:tc>
                  <a:txBody>
                    <a:bodyPr/>
                    <a:lstStyle/>
                    <a:p>
                      <a:r>
                        <a:rPr lang="en-US" i="1" dirty="0" smtClean="0"/>
                        <a:t>R</a:t>
                      </a:r>
                      <a:r>
                        <a:rPr lang="en-US" i="1" baseline="30000" dirty="0" smtClean="0"/>
                        <a:t>2</a:t>
                      </a:r>
                      <a:endParaRPr lang="en-US" i="1" baseline="30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0.03</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chemeClr val="bg1">
                              <a:lumMod val="75000"/>
                            </a:schemeClr>
                          </a:solidFill>
                        </a:rPr>
                        <a:t>0.74</a:t>
                      </a:r>
                      <a:endParaRPr lang="en-US" dirty="0">
                        <a:solidFill>
                          <a:schemeClr val="bg1">
                            <a:lumMod val="7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chemeClr val="bg1">
                              <a:lumMod val="75000"/>
                            </a:schemeClr>
                          </a:solidFill>
                        </a:rPr>
                        <a:t>0.76</a:t>
                      </a:r>
                      <a:endParaRPr lang="en-US" dirty="0">
                        <a:solidFill>
                          <a:schemeClr val="bg1">
                            <a:lumMod val="7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chemeClr val="bg1">
                              <a:lumMod val="75000"/>
                            </a:schemeClr>
                          </a:solidFill>
                        </a:rPr>
                        <a:t>0.77</a:t>
                      </a:r>
                      <a:endParaRPr lang="en-US" dirty="0">
                        <a:solidFill>
                          <a:schemeClr val="bg1">
                            <a:lumMod val="7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Quality </a:t>
            </a:r>
            <a:r>
              <a:rPr lang="en-US" i="1" dirty="0" smtClean="0"/>
              <a:t>cont.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91136558"/>
              </p:ext>
            </p:extLst>
          </p:nvPr>
        </p:nvGraphicFramePr>
        <p:xfrm>
          <a:off x="457200" y="1600200"/>
          <a:ext cx="8229600" cy="257048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rgbClr val="BFBFBF"/>
                          </a:solidFill>
                        </a:rPr>
                        <a:t>(1)</a:t>
                      </a:r>
                    </a:p>
                    <a:p>
                      <a:pPr algn="ctr"/>
                      <a:r>
                        <a:rPr lang="en-US" dirty="0" smtClean="0">
                          <a:solidFill>
                            <a:srgbClr val="BFBFBF"/>
                          </a:solidFill>
                        </a:rPr>
                        <a:t>Simple</a:t>
                      </a:r>
                      <a:r>
                        <a:rPr lang="en-US" baseline="0" dirty="0" smtClean="0">
                          <a:solidFill>
                            <a:srgbClr val="BFBFBF"/>
                          </a:solidFill>
                        </a:rPr>
                        <a:t> Bivariate</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rgbClr val="000000"/>
                          </a:solidFill>
                        </a:rPr>
                        <a:t>(2)</a:t>
                      </a:r>
                    </a:p>
                    <a:p>
                      <a:pPr algn="ctr"/>
                      <a:r>
                        <a:rPr lang="en-US" dirty="0" smtClean="0">
                          <a:solidFill>
                            <a:srgbClr val="000000"/>
                          </a:solidFill>
                        </a:rPr>
                        <a:t>Center</a:t>
                      </a:r>
                      <a:r>
                        <a:rPr lang="en-US" baseline="0" dirty="0" smtClean="0">
                          <a:solidFill>
                            <a:srgbClr val="000000"/>
                          </a:solidFill>
                        </a:rPr>
                        <a:t> Fixed Effects</a:t>
                      </a:r>
                      <a:endParaRPr lang="en-US" dirty="0">
                        <a:solidFill>
                          <a:srgbClr val="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rgbClr val="BFBFBF"/>
                          </a:solidFill>
                        </a:rPr>
                        <a:t>(3)</a:t>
                      </a:r>
                    </a:p>
                    <a:p>
                      <a:pPr algn="ctr"/>
                      <a:r>
                        <a:rPr lang="en-US" dirty="0" smtClean="0">
                          <a:solidFill>
                            <a:srgbClr val="BFBFBF"/>
                          </a:solidFill>
                        </a:rPr>
                        <a:t>Center</a:t>
                      </a:r>
                      <a:r>
                        <a:rPr lang="en-US" baseline="0" dirty="0" smtClean="0">
                          <a:solidFill>
                            <a:srgbClr val="BFBFBF"/>
                          </a:solidFill>
                        </a:rPr>
                        <a:t> Fixed Effects plus Covariates</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rgbClr val="BFBFBF"/>
                          </a:solidFill>
                        </a:rPr>
                        <a:t>(4)</a:t>
                      </a:r>
                    </a:p>
                    <a:p>
                      <a:pPr algn="ctr"/>
                      <a:r>
                        <a:rPr lang="en-US" baseline="0" dirty="0" smtClean="0">
                          <a:solidFill>
                            <a:srgbClr val="BFBFBF"/>
                          </a:solidFill>
                        </a:rPr>
                        <a:t>(1-3) plus </a:t>
                      </a:r>
                    </a:p>
                    <a:p>
                      <a:pPr algn="ctr"/>
                      <a:r>
                        <a:rPr lang="en-US" baseline="0" dirty="0" smtClean="0">
                          <a:solidFill>
                            <a:srgbClr val="BFBFBF"/>
                          </a:solidFill>
                        </a:rPr>
                        <a:t>Prior Achievement</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370840">
                <a:tc>
                  <a:txBody>
                    <a:bodyPr/>
                    <a:lstStyle/>
                    <a:p>
                      <a:r>
                        <a:rPr lang="en-US" dirty="0" smtClean="0">
                          <a:solidFill>
                            <a:srgbClr val="FF0000"/>
                          </a:solidFill>
                        </a:rPr>
                        <a:t>DLL Status</a:t>
                      </a: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0.17**</a:t>
                      </a:r>
                    </a:p>
                    <a:p>
                      <a:r>
                        <a:rPr lang="en-US" dirty="0" smtClean="0">
                          <a:solidFill>
                            <a:srgbClr val="BFBFBF"/>
                          </a:solidFill>
                        </a:rPr>
                        <a:t>(0.07)</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t>0.21*</a:t>
                      </a:r>
                    </a:p>
                    <a:p>
                      <a:r>
                        <a:rPr lang="en-US" dirty="0" smtClean="0"/>
                        <a:t>(0.10)</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0.32</a:t>
                      </a:r>
                    </a:p>
                    <a:p>
                      <a:r>
                        <a:rPr lang="en-US" dirty="0" smtClean="0">
                          <a:solidFill>
                            <a:srgbClr val="BFBFBF"/>
                          </a:solidFill>
                        </a:rPr>
                        <a:t>(0.20)</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0.37</a:t>
                      </a:r>
                    </a:p>
                    <a:p>
                      <a:r>
                        <a:rPr lang="en-US" dirty="0" smtClean="0">
                          <a:solidFill>
                            <a:srgbClr val="BFBFBF"/>
                          </a:solidFill>
                        </a:rPr>
                        <a:t>(0.23)</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370840">
                <a:tc>
                  <a:txBody>
                    <a:bodyPr/>
                    <a:lstStyle/>
                    <a:p>
                      <a:r>
                        <a:rPr lang="en-US" i="1" dirty="0" smtClean="0"/>
                        <a:t>N</a:t>
                      </a:r>
                      <a:endParaRPr lang="en-US" i="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426</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426</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426</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412</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370840">
                <a:tc>
                  <a:txBody>
                    <a:bodyPr/>
                    <a:lstStyle/>
                    <a:p>
                      <a:r>
                        <a:rPr lang="en-US" i="1" dirty="0" smtClean="0"/>
                        <a:t>R</a:t>
                      </a:r>
                      <a:r>
                        <a:rPr lang="en-US" i="1" baseline="30000" dirty="0" smtClean="0"/>
                        <a:t>2</a:t>
                      </a:r>
                      <a:endParaRPr lang="en-US" i="1" baseline="30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0.03</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0.74</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0.76</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0.77</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bl>
          </a:graphicData>
        </a:graphic>
      </p:graphicFrame>
    </p:spTree>
    <p:extLst>
      <p:ext uri="{BB962C8B-B14F-4D97-AF65-F5344CB8AC3E}">
        <p14:creationId xmlns:p14="http://schemas.microsoft.com/office/powerpoint/2010/main" val="298398100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Quality </a:t>
            </a:r>
            <a:r>
              <a:rPr lang="en-US" i="1" dirty="0" smtClean="0"/>
              <a:t>cont.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71566640"/>
              </p:ext>
            </p:extLst>
          </p:nvPr>
        </p:nvGraphicFramePr>
        <p:xfrm>
          <a:off x="457200" y="1600200"/>
          <a:ext cx="8229600" cy="257048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rgbClr val="BFBFBF"/>
                          </a:solidFill>
                        </a:rPr>
                        <a:t>(1)</a:t>
                      </a:r>
                    </a:p>
                    <a:p>
                      <a:pPr algn="ctr"/>
                      <a:r>
                        <a:rPr lang="en-US" dirty="0" smtClean="0">
                          <a:solidFill>
                            <a:srgbClr val="BFBFBF"/>
                          </a:solidFill>
                        </a:rPr>
                        <a:t>Simple</a:t>
                      </a:r>
                      <a:r>
                        <a:rPr lang="en-US" baseline="0" dirty="0" smtClean="0">
                          <a:solidFill>
                            <a:srgbClr val="BFBFBF"/>
                          </a:solidFill>
                        </a:rPr>
                        <a:t> Bivariate</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rgbClr val="BFBFBF"/>
                          </a:solidFill>
                        </a:rPr>
                        <a:t>(2)</a:t>
                      </a:r>
                    </a:p>
                    <a:p>
                      <a:pPr algn="ctr"/>
                      <a:r>
                        <a:rPr lang="en-US" dirty="0" smtClean="0">
                          <a:solidFill>
                            <a:srgbClr val="BFBFBF"/>
                          </a:solidFill>
                        </a:rPr>
                        <a:t>Center</a:t>
                      </a:r>
                      <a:r>
                        <a:rPr lang="en-US" baseline="0" dirty="0" smtClean="0">
                          <a:solidFill>
                            <a:srgbClr val="BFBFBF"/>
                          </a:solidFill>
                        </a:rPr>
                        <a:t> Fixed Effects</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rgbClr val="000000"/>
                          </a:solidFill>
                        </a:rPr>
                        <a:t>(3)</a:t>
                      </a:r>
                    </a:p>
                    <a:p>
                      <a:pPr algn="ctr"/>
                      <a:r>
                        <a:rPr lang="en-US" dirty="0" smtClean="0">
                          <a:solidFill>
                            <a:srgbClr val="000000"/>
                          </a:solidFill>
                        </a:rPr>
                        <a:t>Center</a:t>
                      </a:r>
                      <a:r>
                        <a:rPr lang="en-US" baseline="0" dirty="0" smtClean="0">
                          <a:solidFill>
                            <a:srgbClr val="000000"/>
                          </a:solidFill>
                        </a:rPr>
                        <a:t> Fixed Effects plus Covariates</a:t>
                      </a:r>
                      <a:endParaRPr lang="en-US" dirty="0">
                        <a:solidFill>
                          <a:srgbClr val="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rgbClr val="BFBFBF"/>
                          </a:solidFill>
                        </a:rPr>
                        <a:t>(4)</a:t>
                      </a:r>
                    </a:p>
                    <a:p>
                      <a:pPr algn="ctr"/>
                      <a:r>
                        <a:rPr lang="en-US" baseline="0" dirty="0" smtClean="0">
                          <a:solidFill>
                            <a:srgbClr val="BFBFBF"/>
                          </a:solidFill>
                        </a:rPr>
                        <a:t>(1-3) plus </a:t>
                      </a:r>
                    </a:p>
                    <a:p>
                      <a:pPr algn="ctr"/>
                      <a:r>
                        <a:rPr lang="en-US" baseline="0" dirty="0" smtClean="0">
                          <a:solidFill>
                            <a:srgbClr val="BFBFBF"/>
                          </a:solidFill>
                        </a:rPr>
                        <a:t>Prior Achievement</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370840">
                <a:tc>
                  <a:txBody>
                    <a:bodyPr/>
                    <a:lstStyle/>
                    <a:p>
                      <a:r>
                        <a:rPr lang="en-US" dirty="0" smtClean="0">
                          <a:solidFill>
                            <a:srgbClr val="FF0000"/>
                          </a:solidFill>
                        </a:rPr>
                        <a:t>DLL Status</a:t>
                      </a: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0.17**</a:t>
                      </a:r>
                    </a:p>
                    <a:p>
                      <a:r>
                        <a:rPr lang="en-US" dirty="0" smtClean="0">
                          <a:solidFill>
                            <a:srgbClr val="BFBFBF"/>
                          </a:solidFill>
                        </a:rPr>
                        <a:t>(0.07)</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0.21*</a:t>
                      </a:r>
                    </a:p>
                    <a:p>
                      <a:r>
                        <a:rPr lang="en-US" dirty="0" smtClean="0">
                          <a:solidFill>
                            <a:srgbClr val="BFBFBF"/>
                          </a:solidFill>
                        </a:rPr>
                        <a:t>(0.10)</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t>0.32</a:t>
                      </a:r>
                    </a:p>
                    <a:p>
                      <a:r>
                        <a:rPr lang="en-US" dirty="0" smtClean="0"/>
                        <a:t>(0.20)</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0.37</a:t>
                      </a:r>
                    </a:p>
                    <a:p>
                      <a:r>
                        <a:rPr lang="en-US" dirty="0" smtClean="0">
                          <a:solidFill>
                            <a:srgbClr val="BFBFBF"/>
                          </a:solidFill>
                        </a:rPr>
                        <a:t>(0.23)</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370840">
                <a:tc>
                  <a:txBody>
                    <a:bodyPr/>
                    <a:lstStyle/>
                    <a:p>
                      <a:r>
                        <a:rPr lang="en-US" i="1" dirty="0" smtClean="0"/>
                        <a:t>N</a:t>
                      </a:r>
                      <a:endParaRPr lang="en-US" i="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426</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426</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426</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412</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370840">
                <a:tc>
                  <a:txBody>
                    <a:bodyPr/>
                    <a:lstStyle/>
                    <a:p>
                      <a:r>
                        <a:rPr lang="en-US" i="1" dirty="0" smtClean="0"/>
                        <a:t>R</a:t>
                      </a:r>
                      <a:r>
                        <a:rPr lang="en-US" i="1" baseline="30000" dirty="0" smtClean="0"/>
                        <a:t>2</a:t>
                      </a:r>
                      <a:endParaRPr lang="en-US" i="1" baseline="30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0.03</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0.74</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0.76</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0.77</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bl>
          </a:graphicData>
        </a:graphic>
      </p:graphicFrame>
    </p:spTree>
    <p:extLst>
      <p:ext uri="{BB962C8B-B14F-4D97-AF65-F5344CB8AC3E}">
        <p14:creationId xmlns:p14="http://schemas.microsoft.com/office/powerpoint/2010/main" val="334678454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Quality </a:t>
            </a:r>
            <a:r>
              <a:rPr lang="en-US" i="1" dirty="0" smtClean="0"/>
              <a:t>cont.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11799098"/>
              </p:ext>
            </p:extLst>
          </p:nvPr>
        </p:nvGraphicFramePr>
        <p:xfrm>
          <a:off x="457200" y="1600200"/>
          <a:ext cx="8229600" cy="257048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rgbClr val="BFBFBF"/>
                          </a:solidFill>
                        </a:rPr>
                        <a:t>(1)</a:t>
                      </a:r>
                    </a:p>
                    <a:p>
                      <a:pPr algn="ctr"/>
                      <a:r>
                        <a:rPr lang="en-US" dirty="0" smtClean="0">
                          <a:solidFill>
                            <a:srgbClr val="BFBFBF"/>
                          </a:solidFill>
                        </a:rPr>
                        <a:t>Simple</a:t>
                      </a:r>
                      <a:r>
                        <a:rPr lang="en-US" baseline="0" dirty="0" smtClean="0">
                          <a:solidFill>
                            <a:srgbClr val="BFBFBF"/>
                          </a:solidFill>
                        </a:rPr>
                        <a:t> Bivariate</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rgbClr val="BFBFBF"/>
                          </a:solidFill>
                        </a:rPr>
                        <a:t>(2)</a:t>
                      </a:r>
                    </a:p>
                    <a:p>
                      <a:pPr algn="ctr"/>
                      <a:r>
                        <a:rPr lang="en-US" dirty="0" smtClean="0">
                          <a:solidFill>
                            <a:srgbClr val="BFBFBF"/>
                          </a:solidFill>
                        </a:rPr>
                        <a:t>Center</a:t>
                      </a:r>
                      <a:r>
                        <a:rPr lang="en-US" baseline="0" dirty="0" smtClean="0">
                          <a:solidFill>
                            <a:srgbClr val="BFBFBF"/>
                          </a:solidFill>
                        </a:rPr>
                        <a:t> Fixed Effects</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rgbClr val="BFBFBF"/>
                          </a:solidFill>
                        </a:rPr>
                        <a:t>(3)</a:t>
                      </a:r>
                    </a:p>
                    <a:p>
                      <a:pPr algn="ctr"/>
                      <a:r>
                        <a:rPr lang="en-US" dirty="0" smtClean="0">
                          <a:solidFill>
                            <a:srgbClr val="BFBFBF"/>
                          </a:solidFill>
                        </a:rPr>
                        <a:t>Center</a:t>
                      </a:r>
                      <a:r>
                        <a:rPr lang="en-US" baseline="0" dirty="0" smtClean="0">
                          <a:solidFill>
                            <a:srgbClr val="BFBFBF"/>
                          </a:solidFill>
                        </a:rPr>
                        <a:t> Fixed Effects plus Covariates</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dirty="0" smtClean="0">
                          <a:solidFill>
                            <a:srgbClr val="000000"/>
                          </a:solidFill>
                        </a:rPr>
                        <a:t>(4)</a:t>
                      </a:r>
                    </a:p>
                    <a:p>
                      <a:pPr algn="ctr"/>
                      <a:r>
                        <a:rPr lang="en-US" baseline="0" dirty="0" smtClean="0">
                          <a:solidFill>
                            <a:srgbClr val="000000"/>
                          </a:solidFill>
                        </a:rPr>
                        <a:t>(1-3) plus </a:t>
                      </a:r>
                    </a:p>
                    <a:p>
                      <a:pPr algn="ctr"/>
                      <a:r>
                        <a:rPr lang="en-US" baseline="0" dirty="0" smtClean="0">
                          <a:solidFill>
                            <a:srgbClr val="000000"/>
                          </a:solidFill>
                        </a:rPr>
                        <a:t>Prior Achievement</a:t>
                      </a:r>
                      <a:endParaRPr lang="en-US" dirty="0">
                        <a:solidFill>
                          <a:srgbClr val="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370840">
                <a:tc>
                  <a:txBody>
                    <a:bodyPr/>
                    <a:lstStyle/>
                    <a:p>
                      <a:r>
                        <a:rPr lang="en-US" dirty="0" smtClean="0">
                          <a:solidFill>
                            <a:srgbClr val="FF0000"/>
                          </a:solidFill>
                        </a:rPr>
                        <a:t>DLL Status</a:t>
                      </a: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0.17**</a:t>
                      </a:r>
                    </a:p>
                    <a:p>
                      <a:r>
                        <a:rPr lang="en-US" dirty="0" smtClean="0">
                          <a:solidFill>
                            <a:srgbClr val="BFBFBF"/>
                          </a:solidFill>
                        </a:rPr>
                        <a:t>(0.07)</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0.21*</a:t>
                      </a:r>
                    </a:p>
                    <a:p>
                      <a:r>
                        <a:rPr lang="en-US" dirty="0" smtClean="0">
                          <a:solidFill>
                            <a:srgbClr val="BFBFBF"/>
                          </a:solidFill>
                        </a:rPr>
                        <a:t>(0.10)</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0.32</a:t>
                      </a:r>
                    </a:p>
                    <a:p>
                      <a:r>
                        <a:rPr lang="en-US" dirty="0" smtClean="0">
                          <a:solidFill>
                            <a:srgbClr val="BFBFBF"/>
                          </a:solidFill>
                        </a:rPr>
                        <a:t>(0.20)</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t>0.37</a:t>
                      </a:r>
                    </a:p>
                    <a:p>
                      <a:r>
                        <a:rPr lang="en-US" dirty="0" smtClean="0"/>
                        <a:t>(0.23)</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370840">
                <a:tc>
                  <a:txBody>
                    <a:bodyPr/>
                    <a:lstStyle/>
                    <a:p>
                      <a:r>
                        <a:rPr lang="en-US" i="1" dirty="0" smtClean="0"/>
                        <a:t>N</a:t>
                      </a:r>
                      <a:endParaRPr lang="en-US" i="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426</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426</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426</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412</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370840">
                <a:tc>
                  <a:txBody>
                    <a:bodyPr/>
                    <a:lstStyle/>
                    <a:p>
                      <a:r>
                        <a:rPr lang="en-US" i="1" dirty="0" smtClean="0"/>
                        <a:t>R</a:t>
                      </a:r>
                      <a:r>
                        <a:rPr lang="en-US" i="1" baseline="30000" dirty="0" smtClean="0"/>
                        <a:t>2</a:t>
                      </a:r>
                      <a:endParaRPr lang="en-US" i="1" baseline="30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0.03</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0.74</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0.76</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dirty="0" smtClean="0">
                          <a:solidFill>
                            <a:srgbClr val="BFBFBF"/>
                          </a:solidFill>
                        </a:rPr>
                        <a:t>0.77</a:t>
                      </a:r>
                      <a:endParaRPr lang="en-US" dirty="0">
                        <a:solidFill>
                          <a:srgbClr val="BFBFB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r>
            </a:tbl>
          </a:graphicData>
        </a:graphic>
      </p:graphicFrame>
    </p:spTree>
    <p:extLst>
      <p:ext uri="{BB962C8B-B14F-4D97-AF65-F5344CB8AC3E}">
        <p14:creationId xmlns:p14="http://schemas.microsoft.com/office/powerpoint/2010/main" val="353420123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693739" y="1461872"/>
            <a:ext cx="7748355" cy="4800600"/>
          </a:xfrm>
        </p:spPr>
        <p:txBody>
          <a:bodyPr>
            <a:normAutofit fontScale="92500" lnSpcReduction="10000"/>
          </a:bodyPr>
          <a:lstStyle/>
          <a:p>
            <a:r>
              <a:rPr lang="en-US" dirty="0" smtClean="0"/>
              <a:t>Spanish-speaking DLLs were more likely to </a:t>
            </a:r>
            <a:r>
              <a:rPr lang="en-US" dirty="0" smtClean="0">
                <a:solidFill>
                  <a:srgbClr val="FF0000"/>
                </a:solidFill>
              </a:rPr>
              <a:t>accept</a:t>
            </a:r>
            <a:r>
              <a:rPr lang="en-US" dirty="0" smtClean="0"/>
              <a:t> the offer of Head Start if randomly assigned.</a:t>
            </a:r>
          </a:p>
          <a:p>
            <a:endParaRPr lang="en-US" dirty="0" smtClean="0"/>
          </a:p>
          <a:p>
            <a:r>
              <a:rPr lang="en-US" dirty="0" smtClean="0"/>
              <a:t>If not offered a spot in Head Start, Spanish-speaking DLLs were more likely to attend </a:t>
            </a:r>
            <a:r>
              <a:rPr lang="en-US" dirty="0" smtClean="0">
                <a:solidFill>
                  <a:srgbClr val="FF0000"/>
                </a:solidFill>
              </a:rPr>
              <a:t>higher-quality </a:t>
            </a:r>
            <a:r>
              <a:rPr lang="en-US" dirty="0" smtClean="0"/>
              <a:t>centers.</a:t>
            </a:r>
          </a:p>
          <a:p>
            <a:pPr marL="0" indent="0">
              <a:buNone/>
            </a:pPr>
            <a:endParaRPr lang="en-US" dirty="0" smtClean="0"/>
          </a:p>
          <a:p>
            <a:r>
              <a:rPr lang="en-US" dirty="0" smtClean="0"/>
              <a:t>These findings were robust across different model specifications.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a:t>
            </a:r>
            <a:endParaRPr lang="en-US" dirty="0"/>
          </a:p>
        </p:txBody>
      </p:sp>
      <p:sp>
        <p:nvSpPr>
          <p:cNvPr id="3" name="Content Placeholder 2"/>
          <p:cNvSpPr>
            <a:spLocks noGrp="1"/>
          </p:cNvSpPr>
          <p:nvPr>
            <p:ph idx="1"/>
          </p:nvPr>
        </p:nvSpPr>
        <p:spPr>
          <a:xfrm>
            <a:off x="697017" y="1453729"/>
            <a:ext cx="7731421" cy="5101695"/>
          </a:xfrm>
        </p:spPr>
        <p:txBody>
          <a:bodyPr>
            <a:normAutofit fontScale="92500"/>
          </a:bodyPr>
          <a:lstStyle/>
          <a:p>
            <a:r>
              <a:rPr lang="en-US" dirty="0" smtClean="0"/>
              <a:t>Evidence that </a:t>
            </a:r>
            <a:r>
              <a:rPr lang="en-US" dirty="0">
                <a:solidFill>
                  <a:srgbClr val="FF0000"/>
                </a:solidFill>
              </a:rPr>
              <a:t>access </a:t>
            </a:r>
            <a:r>
              <a:rPr lang="en-US" dirty="0"/>
              <a:t>to </a:t>
            </a:r>
            <a:r>
              <a:rPr lang="en-US" dirty="0" smtClean="0"/>
              <a:t>ECE programs plays </a:t>
            </a:r>
            <a:r>
              <a:rPr lang="en-US" dirty="0"/>
              <a:t>a key role in the </a:t>
            </a:r>
            <a:r>
              <a:rPr lang="en-US" dirty="0">
                <a:solidFill>
                  <a:srgbClr val="FF0000"/>
                </a:solidFill>
              </a:rPr>
              <a:t>participation</a:t>
            </a:r>
            <a:r>
              <a:rPr lang="en-US" dirty="0"/>
              <a:t> of Spanish-speaking DLLs. </a:t>
            </a:r>
            <a:endParaRPr lang="en-US" dirty="0" smtClean="0"/>
          </a:p>
          <a:p>
            <a:r>
              <a:rPr lang="en-US" dirty="0"/>
              <a:t>Head Start was a </a:t>
            </a:r>
            <a:r>
              <a:rPr lang="en-US" dirty="0">
                <a:solidFill>
                  <a:srgbClr val="FF0000"/>
                </a:solidFill>
              </a:rPr>
              <a:t>particularly appealing </a:t>
            </a:r>
            <a:r>
              <a:rPr lang="en-US" dirty="0"/>
              <a:t>center-based care </a:t>
            </a:r>
            <a:r>
              <a:rPr lang="en-US" dirty="0">
                <a:solidFill>
                  <a:srgbClr val="FF0000"/>
                </a:solidFill>
              </a:rPr>
              <a:t>option</a:t>
            </a:r>
            <a:r>
              <a:rPr lang="en-US" dirty="0"/>
              <a:t> for DLLs in places where they were clustered in large numbers.</a:t>
            </a:r>
            <a:r>
              <a:rPr lang="en-US" dirty="0" smtClean="0">
                <a:effectLst/>
              </a:rPr>
              <a:t> </a:t>
            </a:r>
          </a:p>
          <a:p>
            <a:pPr lvl="1"/>
            <a:r>
              <a:rPr lang="en-US" dirty="0"/>
              <a:t>social influences in </a:t>
            </a:r>
            <a:r>
              <a:rPr lang="en-US" dirty="0" smtClean="0"/>
              <a:t>enrollment. </a:t>
            </a:r>
          </a:p>
          <a:p>
            <a:pPr lvl="1"/>
            <a:r>
              <a:rPr lang="en-US" dirty="0" smtClean="0"/>
              <a:t>Head </a:t>
            </a:r>
            <a:r>
              <a:rPr lang="en-US" dirty="0"/>
              <a:t>Start </a:t>
            </a:r>
            <a:r>
              <a:rPr lang="en-US" dirty="0" smtClean="0"/>
              <a:t>may connect </a:t>
            </a:r>
            <a:r>
              <a:rPr lang="en-US" dirty="0"/>
              <a:t>with this </a:t>
            </a:r>
            <a:r>
              <a:rPr lang="en-US" dirty="0" smtClean="0"/>
              <a:t>population well.</a:t>
            </a:r>
          </a:p>
          <a:p>
            <a:pPr lvl="1">
              <a:buFont typeface="Wingdings" charset="0"/>
              <a:buChar char="à"/>
            </a:pPr>
            <a:r>
              <a:rPr lang="en-US" dirty="0" smtClean="0">
                <a:solidFill>
                  <a:srgbClr val="FF0000"/>
                </a:solidFill>
                <a:sym typeface="Wingdings"/>
              </a:rPr>
              <a:t> I</a:t>
            </a:r>
            <a:r>
              <a:rPr lang="en-US" dirty="0" smtClean="0">
                <a:solidFill>
                  <a:srgbClr val="FF0000"/>
                </a:solidFill>
              </a:rPr>
              <a:t>mportance </a:t>
            </a:r>
            <a:r>
              <a:rPr lang="en-US" dirty="0">
                <a:solidFill>
                  <a:srgbClr val="FF0000"/>
                </a:solidFill>
              </a:rPr>
              <a:t>of </a:t>
            </a:r>
            <a:r>
              <a:rPr lang="en-US" dirty="0" smtClean="0">
                <a:solidFill>
                  <a:srgbClr val="FF0000"/>
                </a:solidFill>
              </a:rPr>
              <a:t>strengthening access to </a:t>
            </a:r>
            <a:r>
              <a:rPr lang="en-US" dirty="0">
                <a:solidFill>
                  <a:srgbClr val="FF0000"/>
                </a:solidFill>
              </a:rPr>
              <a:t>Head Start centers for Spanish-speaking </a:t>
            </a:r>
            <a:r>
              <a:rPr lang="en-US" dirty="0" smtClean="0">
                <a:solidFill>
                  <a:srgbClr val="FF0000"/>
                </a:solidFill>
              </a:rPr>
              <a:t>DLLs.</a:t>
            </a:r>
            <a:r>
              <a:rPr lang="en-US" dirty="0" smtClean="0">
                <a:solidFill>
                  <a:srgbClr val="FF0000"/>
                </a:solidFill>
                <a:effectLst/>
              </a:rPr>
              <a:t> </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a:t>
            </a:r>
            <a:endParaRPr lang="en-US" dirty="0"/>
          </a:p>
        </p:txBody>
      </p:sp>
      <p:sp>
        <p:nvSpPr>
          <p:cNvPr id="3" name="Content Placeholder 2"/>
          <p:cNvSpPr>
            <a:spLocks noGrp="1"/>
          </p:cNvSpPr>
          <p:nvPr>
            <p:ph idx="1"/>
          </p:nvPr>
        </p:nvSpPr>
        <p:spPr/>
        <p:txBody>
          <a:bodyPr>
            <a:normAutofit/>
          </a:bodyPr>
          <a:lstStyle/>
          <a:p>
            <a:r>
              <a:rPr lang="en-US" dirty="0" smtClean="0"/>
              <a:t>Differential benefits of ECE for DLLs; if we can increase </a:t>
            </a:r>
            <a:r>
              <a:rPr lang="en-US" dirty="0" smtClean="0">
                <a:solidFill>
                  <a:srgbClr val="FF0000"/>
                </a:solidFill>
              </a:rPr>
              <a:t>access</a:t>
            </a:r>
            <a:r>
              <a:rPr lang="en-US" dirty="0" smtClean="0"/>
              <a:t>, may help narrow achievement gap.</a:t>
            </a:r>
          </a:p>
          <a:p>
            <a:pPr marL="0" indent="0">
              <a:buNone/>
            </a:pPr>
            <a:r>
              <a:rPr lang="en-US" sz="1400" dirty="0" smtClean="0"/>
              <a:t>(Buysse, Peisner-Feinberg, </a:t>
            </a:r>
            <a:r>
              <a:rPr lang="en-US" sz="1400" dirty="0" err="1" smtClean="0"/>
              <a:t>Páez</a:t>
            </a:r>
            <a:r>
              <a:rPr lang="en-US" sz="1400" dirty="0" smtClean="0"/>
              <a:t>, Hammer, &amp; Knowles, 2013; Espinosa, 2013; </a:t>
            </a:r>
            <a:r>
              <a:rPr lang="en-US" sz="1400" dirty="0" err="1" smtClean="0"/>
              <a:t>Gormley</a:t>
            </a:r>
            <a:r>
              <a:rPr lang="en-US" sz="1400" dirty="0" smtClean="0"/>
              <a:t>, 2008;                               U.S. DHHS, 2010)</a:t>
            </a:r>
          </a:p>
          <a:p>
            <a:r>
              <a:rPr lang="en-US" dirty="0" smtClean="0"/>
              <a:t>Spanish</a:t>
            </a:r>
            <a:r>
              <a:rPr lang="en-US" dirty="0"/>
              <a:t>-speaking DLL parents </a:t>
            </a:r>
            <a:r>
              <a:rPr lang="en-US" dirty="0" smtClean="0"/>
              <a:t>are </a:t>
            </a:r>
            <a:r>
              <a:rPr lang="en-US" dirty="0">
                <a:solidFill>
                  <a:srgbClr val="FF0000"/>
                </a:solidFill>
              </a:rPr>
              <a:t>critical partners</a:t>
            </a:r>
            <a:r>
              <a:rPr lang="en-US" dirty="0"/>
              <a:t> in early </a:t>
            </a:r>
            <a:r>
              <a:rPr lang="en-US" dirty="0" smtClean="0"/>
              <a:t>learning </a:t>
            </a:r>
            <a:r>
              <a:rPr lang="en-US" dirty="0" smtClean="0">
                <a:sym typeface="Wingdings"/>
              </a:rPr>
              <a:t> access is not just availability, but also includes awareness and responsivity.</a:t>
            </a:r>
            <a:endParaRPr lang="en-US" dirty="0"/>
          </a:p>
        </p:txBody>
      </p:sp>
    </p:spTree>
    <p:extLst>
      <p:ext uri="{BB962C8B-B14F-4D97-AF65-F5344CB8AC3E}">
        <p14:creationId xmlns:p14="http://schemas.microsoft.com/office/powerpoint/2010/main" val="200905170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Content Placeholder 2"/>
          <p:cNvSpPr>
            <a:spLocks noGrp="1"/>
          </p:cNvSpPr>
          <p:nvPr>
            <p:ph idx="1"/>
          </p:nvPr>
        </p:nvSpPr>
        <p:spPr/>
        <p:txBody>
          <a:bodyPr>
            <a:normAutofit/>
          </a:bodyPr>
          <a:lstStyle/>
          <a:p>
            <a:r>
              <a:rPr lang="en-US" dirty="0" smtClean="0"/>
              <a:t>External validity.</a:t>
            </a:r>
          </a:p>
          <a:p>
            <a:r>
              <a:rPr lang="en-US" dirty="0" smtClean="0"/>
              <a:t>Operationalization of “quality” for DLLs.</a:t>
            </a:r>
          </a:p>
          <a:p>
            <a:r>
              <a:rPr lang="en-US" dirty="0" smtClean="0"/>
              <a:t>Variation within Spanish-speaking DLL population:</a:t>
            </a:r>
          </a:p>
          <a:p>
            <a:pPr lvl="1"/>
            <a:r>
              <a:rPr lang="en-US" dirty="0" smtClean="0"/>
              <a:t>Regional</a:t>
            </a:r>
          </a:p>
          <a:p>
            <a:pPr lvl="1"/>
            <a:r>
              <a:rPr lang="en-US" dirty="0" smtClean="0"/>
              <a:t>Immigration Status</a:t>
            </a:r>
          </a:p>
          <a:p>
            <a:pPr lvl="1"/>
            <a:r>
              <a:rPr lang="en-US" dirty="0" smtClean="0"/>
              <a:t>Country of Origin.</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Thank you! </a:t>
            </a:r>
            <a:br>
              <a:rPr lang="en-US" dirty="0" smtClean="0"/>
            </a:br>
            <a:r>
              <a:rPr lang="en-US" dirty="0" smtClean="0"/>
              <a:t>Questions?</a:t>
            </a:r>
            <a:endParaRPr lang="en-US" dirty="0"/>
          </a:p>
        </p:txBody>
      </p:sp>
      <p:sp>
        <p:nvSpPr>
          <p:cNvPr id="3" name="Content Placeholder 2"/>
          <p:cNvSpPr>
            <a:spLocks noGrp="1"/>
          </p:cNvSpPr>
          <p:nvPr>
            <p:ph idx="1"/>
          </p:nvPr>
        </p:nvSpPr>
        <p:spPr/>
        <p:txBody>
          <a:bodyPr anchor="ctr">
            <a:normAutofit/>
          </a:bodyPr>
          <a:lstStyle/>
          <a:p>
            <a:pPr algn="ctr">
              <a:buNone/>
            </a:pPr>
            <a:r>
              <a:rPr lang="en-US" sz="2000" dirty="0"/>
              <a:t>Research reported in this </a:t>
            </a:r>
            <a:r>
              <a:rPr lang="en-US" sz="2000" dirty="0" smtClean="0"/>
              <a:t>presentation </a:t>
            </a:r>
            <a:r>
              <a:rPr lang="en-US" sz="2000" dirty="0"/>
              <a:t>was also supported by the Eunice Kennedy Shriver National Institute Of Child Health &amp; Human Development of the National Institutes of Health under Award Number </a:t>
            </a:r>
            <a:r>
              <a:rPr lang="en-US" sz="2000" dirty="0">
                <a:solidFill>
                  <a:srgbClr val="FF0000"/>
                </a:solidFill>
              </a:rPr>
              <a:t>P01HD065704</a:t>
            </a:r>
            <a:r>
              <a:rPr lang="en-US" sz="2000" dirty="0"/>
              <a:t>. </a:t>
            </a:r>
            <a:endParaRPr lang="en-US" sz="2000" dirty="0" smtClean="0"/>
          </a:p>
          <a:p>
            <a:pPr algn="ctr">
              <a:buNone/>
            </a:pPr>
            <a:endParaRPr lang="en-US" sz="2000" dirty="0" smtClean="0"/>
          </a:p>
          <a:p>
            <a:pPr algn="ctr">
              <a:buNone/>
            </a:pPr>
            <a:r>
              <a:rPr lang="en-US" sz="2000" dirty="0" smtClean="0"/>
              <a:t>The </a:t>
            </a:r>
            <a:r>
              <a:rPr lang="en-US" sz="2000" dirty="0"/>
              <a:t>content is solely the responsibility of the authors and does not necessarily represent the official views of the National Institutes of </a:t>
            </a:r>
            <a:r>
              <a:rPr lang="en-US" sz="2000" dirty="0" smtClean="0"/>
              <a:t>Health.</a:t>
            </a:r>
            <a:endParaRPr lang="en-US" sz="200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fontScale="85000" lnSpcReduction="20000"/>
          </a:bodyPr>
          <a:lstStyle/>
          <a:p>
            <a:r>
              <a:rPr lang="en-US" dirty="0"/>
              <a:t>N</a:t>
            </a:r>
            <a:r>
              <a:rPr lang="en-US" dirty="0" smtClean="0"/>
              <a:t>umber </a:t>
            </a:r>
            <a:r>
              <a:rPr lang="en-US" dirty="0"/>
              <a:t>of </a:t>
            </a:r>
            <a:r>
              <a:rPr lang="en-US" dirty="0" smtClean="0"/>
              <a:t>DLLs rapidly growing</a:t>
            </a:r>
            <a:r>
              <a:rPr lang="en-US" dirty="0"/>
              <a:t> </a:t>
            </a:r>
            <a:r>
              <a:rPr lang="en-US" dirty="0" smtClean="0"/>
              <a:t>in the U.S.</a:t>
            </a:r>
          </a:p>
          <a:p>
            <a:pPr marL="82296" indent="0">
              <a:buNone/>
            </a:pPr>
            <a:r>
              <a:rPr lang="en-US" sz="1600" dirty="0" smtClean="0"/>
              <a:t>(NCELA, 2011)</a:t>
            </a:r>
          </a:p>
          <a:p>
            <a:pPr marL="82296" indent="0">
              <a:buNone/>
            </a:pPr>
            <a:endParaRPr lang="en-US" sz="1600" dirty="0"/>
          </a:p>
          <a:p>
            <a:r>
              <a:rPr lang="en-US" dirty="0"/>
              <a:t>Majority of DLLs come from Spanish-speaking homes.</a:t>
            </a:r>
          </a:p>
          <a:p>
            <a:pPr marL="82296" indent="0">
              <a:buNone/>
            </a:pPr>
            <a:r>
              <a:rPr lang="en-US" sz="1600" dirty="0"/>
              <a:t>(Fry &amp; Lopez, 2012) </a:t>
            </a:r>
          </a:p>
          <a:p>
            <a:pPr marL="939546" lvl="1" indent="-457200"/>
            <a:r>
              <a:rPr lang="en-US" dirty="0"/>
              <a:t>Constitute the greatest population of children living in poverty </a:t>
            </a:r>
            <a:r>
              <a:rPr lang="en-US" sz="1600" dirty="0">
                <a:sym typeface="Wingdings"/>
              </a:rPr>
              <a:t>(Lopez &amp; Velasco, 2011)</a:t>
            </a:r>
            <a:r>
              <a:rPr lang="en-US" sz="1600" dirty="0"/>
              <a:t> </a:t>
            </a:r>
            <a:endParaRPr lang="en-US" sz="1600" dirty="0" smtClean="0"/>
          </a:p>
          <a:p>
            <a:pPr marL="482346" lvl="1" indent="0">
              <a:buNone/>
            </a:pPr>
            <a:endParaRPr lang="en-US" sz="1600" dirty="0" smtClean="0"/>
          </a:p>
          <a:p>
            <a:pPr marL="539496" indent="-457200"/>
            <a:r>
              <a:rPr lang="en-US" dirty="0" smtClean="0"/>
              <a:t>Persistent achievement gap K-12.</a:t>
            </a:r>
          </a:p>
          <a:p>
            <a:pPr marL="82296" indent="0">
              <a:buNone/>
            </a:pPr>
            <a:r>
              <a:rPr lang="en-US" sz="1600" dirty="0"/>
              <a:t>(Lee &amp; </a:t>
            </a:r>
            <a:r>
              <a:rPr lang="en-US" sz="1600" dirty="0" err="1"/>
              <a:t>Burkam</a:t>
            </a:r>
            <a:r>
              <a:rPr lang="en-US" sz="1600" dirty="0"/>
              <a:t>, 2002; NAEP, 2011</a:t>
            </a:r>
            <a:r>
              <a:rPr lang="en-US" sz="1600" dirty="0" smtClean="0"/>
              <a:t>)</a:t>
            </a:r>
          </a:p>
          <a:p>
            <a:pPr marL="82296" indent="0">
              <a:buNone/>
            </a:pPr>
            <a:endParaRPr lang="en-US" sz="1600" dirty="0" smtClean="0"/>
          </a:p>
          <a:p>
            <a:pPr marL="539496" indent="-457200"/>
            <a:r>
              <a:rPr lang="en-US" dirty="0" smtClean="0"/>
              <a:t>Partly may be traced back to gap in emergent English literacy skills at Pre-K</a:t>
            </a:r>
            <a:r>
              <a:rPr lang="en-US" dirty="0"/>
              <a:t> </a:t>
            </a:r>
            <a:r>
              <a:rPr lang="en-US" sz="1600" dirty="0" smtClean="0"/>
              <a:t>(Hoff, 2013)</a:t>
            </a:r>
            <a:r>
              <a:rPr lang="en-US" sz="1600" dirty="0">
                <a:sym typeface="Wingdings"/>
              </a:rPr>
              <a:t> </a:t>
            </a:r>
            <a:r>
              <a:rPr lang="en-US" dirty="0">
                <a:sym typeface="Wingdings"/>
              </a:rPr>
              <a:t> </a:t>
            </a:r>
            <a:r>
              <a:rPr lang="en-US" dirty="0" smtClean="0">
                <a:sym typeface="Wingdings"/>
              </a:rPr>
              <a:t>at greater </a:t>
            </a:r>
            <a:r>
              <a:rPr lang="en-US" dirty="0">
                <a:sym typeface="Wingdings"/>
              </a:rPr>
              <a:t>risk for school readiness, especially early language skills </a:t>
            </a:r>
            <a:r>
              <a:rPr lang="en-US" sz="1600" dirty="0">
                <a:sym typeface="Wingdings"/>
              </a:rPr>
              <a:t>(e.g., Hart &amp; </a:t>
            </a:r>
            <a:r>
              <a:rPr lang="en-US" sz="1600" dirty="0" err="1">
                <a:sym typeface="Wingdings"/>
              </a:rPr>
              <a:t>Risley</a:t>
            </a:r>
            <a:r>
              <a:rPr lang="en-US" sz="1600" dirty="0">
                <a:sym typeface="Wingdings"/>
              </a:rPr>
              <a:t>, 1995; </a:t>
            </a:r>
            <a:r>
              <a:rPr lang="en-US" sz="1600" dirty="0" err="1">
                <a:sym typeface="Wingdings"/>
              </a:rPr>
              <a:t>Mancilla</a:t>
            </a:r>
            <a:r>
              <a:rPr lang="en-US" sz="1600" dirty="0">
                <a:sym typeface="Wingdings"/>
              </a:rPr>
              <a:t>-Martinez, &amp; </a:t>
            </a:r>
            <a:r>
              <a:rPr lang="en-US" sz="1600" dirty="0" err="1">
                <a:sym typeface="Wingdings"/>
              </a:rPr>
              <a:t>Vagh</a:t>
            </a:r>
            <a:r>
              <a:rPr lang="en-US" sz="1600" dirty="0">
                <a:sym typeface="Wingdings"/>
              </a:rPr>
              <a:t>, 2013).                                          </a:t>
            </a:r>
            <a:endParaRPr lang="en-US" sz="1600" dirty="0"/>
          </a:p>
          <a:p>
            <a:pPr marL="82296" indent="0">
              <a:buNone/>
            </a:pPr>
            <a:endParaRPr lang="en-US" sz="1600" dirty="0"/>
          </a:p>
          <a:p>
            <a:endParaRPr lang="en-US" sz="1600" dirty="0" smtClean="0"/>
          </a:p>
        </p:txBody>
      </p:sp>
    </p:spTree>
    <p:extLst>
      <p:ext uri="{BB962C8B-B14F-4D97-AF65-F5344CB8AC3E}">
        <p14:creationId xmlns:p14="http://schemas.microsoft.com/office/powerpoint/2010/main" val="377521600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Spanish-speaking DLLs &amp; ECE</a:t>
            </a:r>
            <a:endParaRPr lang="en-US" dirty="0"/>
          </a:p>
        </p:txBody>
      </p:sp>
      <p:sp>
        <p:nvSpPr>
          <p:cNvPr id="3" name="Content Placeholder 2"/>
          <p:cNvSpPr>
            <a:spLocks noGrp="1"/>
          </p:cNvSpPr>
          <p:nvPr>
            <p:ph idx="1"/>
          </p:nvPr>
        </p:nvSpPr>
        <p:spPr>
          <a:xfrm>
            <a:off x="457200" y="1399112"/>
            <a:ext cx="8229600" cy="5090575"/>
          </a:xfrm>
        </p:spPr>
        <p:txBody>
          <a:bodyPr>
            <a:normAutofit fontScale="92500" lnSpcReduction="10000"/>
          </a:bodyPr>
          <a:lstStyle/>
          <a:p>
            <a:r>
              <a:rPr lang="en-US" dirty="0" smtClean="0"/>
              <a:t>ECE differentially benefits school readiness of DLLs.</a:t>
            </a:r>
          </a:p>
          <a:p>
            <a:pPr marL="82296" indent="0">
              <a:buNone/>
            </a:pPr>
            <a:r>
              <a:rPr lang="en-US" sz="1500" dirty="0" smtClean="0"/>
              <a:t>(</a:t>
            </a:r>
            <a:r>
              <a:rPr lang="en-US" sz="1500" dirty="0"/>
              <a:t>Buysse, </a:t>
            </a:r>
            <a:r>
              <a:rPr lang="en-US" sz="1500" dirty="0" smtClean="0"/>
              <a:t>Peisner-</a:t>
            </a:r>
            <a:r>
              <a:rPr lang="en-US" sz="1500" dirty="0"/>
              <a:t>Feinberg, </a:t>
            </a:r>
            <a:r>
              <a:rPr lang="en-US" sz="1500" dirty="0" err="1"/>
              <a:t>Páez</a:t>
            </a:r>
            <a:r>
              <a:rPr lang="en-US" sz="1500" dirty="0"/>
              <a:t>, Hammer, &amp; Knowles, </a:t>
            </a:r>
            <a:r>
              <a:rPr lang="en-US" sz="1500" dirty="0" smtClean="0"/>
              <a:t>2013; Espinosa, 2013; </a:t>
            </a:r>
            <a:r>
              <a:rPr lang="en-US" sz="1500" dirty="0" err="1" smtClean="0"/>
              <a:t>Gormley</a:t>
            </a:r>
            <a:r>
              <a:rPr lang="en-US" sz="1500" dirty="0" smtClean="0"/>
              <a:t>, 2008; U.S. DHHS, 2010)</a:t>
            </a:r>
          </a:p>
          <a:p>
            <a:pPr marL="82296" indent="0">
              <a:buNone/>
            </a:pPr>
            <a:r>
              <a:rPr lang="en-US" dirty="0" smtClean="0">
                <a:solidFill>
                  <a:srgbClr val="FF0000"/>
                </a:solidFill>
              </a:rPr>
              <a:t>Yet…</a:t>
            </a:r>
          </a:p>
          <a:p>
            <a:r>
              <a:rPr lang="en-US" dirty="0"/>
              <a:t>A</a:t>
            </a:r>
            <a:r>
              <a:rPr lang="en-US" dirty="0" smtClean="0"/>
              <a:t>ttendance: lower participation in center-based ECE programs.</a:t>
            </a:r>
          </a:p>
          <a:p>
            <a:pPr lvl="1"/>
            <a:r>
              <a:rPr lang="en-US" dirty="0" smtClean="0">
                <a:sym typeface="Wingdings"/>
              </a:rPr>
              <a:t>Preference for familial care.</a:t>
            </a:r>
          </a:p>
          <a:p>
            <a:pPr lvl="1"/>
            <a:r>
              <a:rPr lang="en-US" dirty="0"/>
              <a:t>C</a:t>
            </a:r>
            <a:r>
              <a:rPr lang="en-US" dirty="0" smtClean="0"/>
              <a:t>onfounded </a:t>
            </a:r>
            <a:r>
              <a:rPr lang="en-US" dirty="0"/>
              <a:t>by </a:t>
            </a:r>
            <a:r>
              <a:rPr lang="en-US" dirty="0" smtClean="0"/>
              <a:t>poverty.</a:t>
            </a:r>
          </a:p>
          <a:p>
            <a:pPr marL="457200" lvl="1" indent="0">
              <a:buNone/>
            </a:pPr>
            <a:r>
              <a:rPr lang="en-US" sz="1500" dirty="0" smtClean="0"/>
              <a:t>(Buysse et al., 2013; </a:t>
            </a:r>
            <a:r>
              <a:rPr lang="en-US" sz="1500" dirty="0" err="1" smtClean="0"/>
              <a:t>Kagan</a:t>
            </a:r>
            <a:r>
              <a:rPr lang="en-US" sz="1500" dirty="0" smtClean="0"/>
              <a:t>, 2009; Laughlin, 2013)</a:t>
            </a:r>
            <a:endParaRPr lang="en-US" sz="1500" dirty="0" smtClean="0">
              <a:sym typeface="Wingdings"/>
            </a:endParaRPr>
          </a:p>
          <a:p>
            <a:r>
              <a:rPr lang="en-US" dirty="0" smtClean="0"/>
              <a:t>Quality: less access to/less likely to attend quality center-based programs.</a:t>
            </a:r>
          </a:p>
          <a:p>
            <a:pPr marL="82296" indent="0">
              <a:buNone/>
            </a:pPr>
            <a:r>
              <a:rPr lang="en-US" sz="1500" dirty="0" smtClean="0"/>
              <a:t>(Espinosa, 2013; Fuller &amp; Kim, 2011)</a:t>
            </a:r>
          </a:p>
          <a:p>
            <a:pPr marL="82296" indent="0">
              <a:buNone/>
            </a:pPr>
            <a:endParaRPr lang="en-US" dirty="0"/>
          </a:p>
        </p:txBody>
      </p:sp>
    </p:spTree>
    <p:extLst>
      <p:ext uri="{BB962C8B-B14F-4D97-AF65-F5344CB8AC3E}">
        <p14:creationId xmlns:p14="http://schemas.microsoft.com/office/powerpoint/2010/main" val="323682332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Spanish-speaking DLLs &amp; ECE</a:t>
            </a:r>
          </a:p>
        </p:txBody>
      </p:sp>
      <p:sp>
        <p:nvSpPr>
          <p:cNvPr id="3" name="Content Placeholder 2"/>
          <p:cNvSpPr>
            <a:spLocks noGrp="1"/>
          </p:cNvSpPr>
          <p:nvPr>
            <p:ph idx="1"/>
          </p:nvPr>
        </p:nvSpPr>
        <p:spPr/>
        <p:txBody>
          <a:bodyPr>
            <a:normAutofit fontScale="92500" lnSpcReduction="10000"/>
          </a:bodyPr>
          <a:lstStyle/>
          <a:p>
            <a:r>
              <a:rPr lang="en-US" dirty="0" smtClean="0"/>
              <a:t>Not all evidence illustrates this pattern. Recently:</a:t>
            </a:r>
          </a:p>
          <a:p>
            <a:pPr lvl="1"/>
            <a:r>
              <a:rPr lang="en-US" dirty="0" smtClean="0"/>
              <a:t>Conditional on other observable characteristics like SES, </a:t>
            </a:r>
            <a:r>
              <a:rPr lang="en-US" dirty="0" smtClean="0">
                <a:sym typeface="Wingdings"/>
              </a:rPr>
              <a:t>Hispanic children </a:t>
            </a:r>
            <a:r>
              <a:rPr lang="en-US" dirty="0" smtClean="0">
                <a:solidFill>
                  <a:srgbClr val="FF0000"/>
                </a:solidFill>
                <a:sym typeface="Wingdings"/>
              </a:rPr>
              <a:t>do not vary greatly</a:t>
            </a:r>
            <a:r>
              <a:rPr lang="en-US" dirty="0" smtClean="0">
                <a:sym typeface="Wingdings"/>
              </a:rPr>
              <a:t> from white families and </a:t>
            </a:r>
            <a:r>
              <a:rPr lang="en-US" dirty="0">
                <a:solidFill>
                  <a:srgbClr val="FF0000"/>
                </a:solidFill>
                <a:sym typeface="Wingdings"/>
              </a:rPr>
              <a:t>a</a:t>
            </a:r>
            <a:r>
              <a:rPr lang="en-US" dirty="0" smtClean="0">
                <a:solidFill>
                  <a:srgbClr val="FF0000"/>
                </a:solidFill>
                <a:sym typeface="Wingdings"/>
              </a:rPr>
              <a:t>re more likely</a:t>
            </a:r>
            <a:r>
              <a:rPr lang="en-US" dirty="0" smtClean="0">
                <a:sym typeface="Wingdings"/>
              </a:rPr>
              <a:t> to participate than black children.</a:t>
            </a:r>
          </a:p>
          <a:p>
            <a:pPr marL="402336" lvl="1" indent="0">
              <a:buNone/>
            </a:pPr>
            <a:r>
              <a:rPr lang="en-US" sz="1400" dirty="0" smtClean="0"/>
              <a:t>(Greenberg </a:t>
            </a:r>
            <a:r>
              <a:rPr lang="en-US" sz="1400" dirty="0"/>
              <a:t>&amp; </a:t>
            </a:r>
            <a:r>
              <a:rPr lang="en-US" sz="1400" dirty="0" smtClean="0"/>
              <a:t>Kahn; 2012) </a:t>
            </a:r>
            <a:endParaRPr lang="en-US" sz="1400" dirty="0" smtClean="0">
              <a:sym typeface="Wingdings"/>
            </a:endParaRPr>
          </a:p>
          <a:p>
            <a:pPr lvl="1"/>
            <a:r>
              <a:rPr lang="en-US" dirty="0">
                <a:sym typeface="Wingdings"/>
              </a:rPr>
              <a:t>Regional/country of origin differences in ECE </a:t>
            </a:r>
            <a:r>
              <a:rPr lang="en-US" dirty="0" smtClean="0">
                <a:sym typeface="Wingdings"/>
              </a:rPr>
              <a:t>participation  greater intragroup variability than intergroup.</a:t>
            </a:r>
          </a:p>
          <a:p>
            <a:pPr marL="402336" lvl="1" indent="0">
              <a:buNone/>
            </a:pPr>
            <a:r>
              <a:rPr lang="en-US" sz="1400" dirty="0" smtClean="0">
                <a:sym typeface="Wingdings"/>
              </a:rPr>
              <a:t>(</a:t>
            </a:r>
            <a:r>
              <a:rPr lang="en-US" sz="1400" dirty="0">
                <a:sym typeface="Wingdings"/>
              </a:rPr>
              <a:t>Hernandez, Denton, &amp; </a:t>
            </a:r>
            <a:r>
              <a:rPr lang="en-US" sz="1400" dirty="0" err="1" smtClean="0">
                <a:sym typeface="Wingdings"/>
              </a:rPr>
              <a:t>Macartney</a:t>
            </a:r>
            <a:r>
              <a:rPr lang="en-US" sz="1400" dirty="0" smtClean="0">
                <a:sym typeface="Wingdings"/>
              </a:rPr>
              <a:t>, 2011;  </a:t>
            </a:r>
            <a:r>
              <a:rPr lang="en-US" sz="1400" dirty="0" err="1" smtClean="0">
                <a:sym typeface="Wingdings"/>
              </a:rPr>
              <a:t>Winsler</a:t>
            </a:r>
            <a:r>
              <a:rPr lang="en-US" sz="1400" dirty="0" smtClean="0">
                <a:sym typeface="Wingdings"/>
              </a:rPr>
              <a:t>, Robinson, &amp; Thibodeaux; 2013)</a:t>
            </a:r>
          </a:p>
          <a:p>
            <a:pPr lvl="1"/>
            <a:r>
              <a:rPr lang="en-US" dirty="0" smtClean="0"/>
              <a:t>May attend programs of equal or better quality.</a:t>
            </a:r>
          </a:p>
          <a:p>
            <a:pPr marL="402336" lvl="1" indent="0">
              <a:buNone/>
            </a:pPr>
            <a:r>
              <a:rPr lang="en-US" sz="1400" dirty="0" smtClean="0"/>
              <a:t>(Espinosa &amp; </a:t>
            </a:r>
            <a:r>
              <a:rPr lang="en-US" sz="1400" dirty="0" err="1" smtClean="0"/>
              <a:t>Burchinal</a:t>
            </a:r>
            <a:r>
              <a:rPr lang="en-US" sz="1400" dirty="0" smtClean="0"/>
              <a:t>, 2013)</a:t>
            </a:r>
            <a:endParaRPr lang="en-US" sz="1400" dirty="0"/>
          </a:p>
        </p:txBody>
      </p:sp>
    </p:spTree>
    <p:extLst>
      <p:ext uri="{BB962C8B-B14F-4D97-AF65-F5344CB8AC3E}">
        <p14:creationId xmlns:p14="http://schemas.microsoft.com/office/powerpoint/2010/main" val="112073282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a:t>
            </a:r>
            <a:endParaRPr lang="en-US" dirty="0"/>
          </a:p>
        </p:txBody>
      </p:sp>
      <p:sp>
        <p:nvSpPr>
          <p:cNvPr id="3" name="Content Placeholder 2"/>
          <p:cNvSpPr>
            <a:spLocks noGrp="1"/>
          </p:cNvSpPr>
          <p:nvPr>
            <p:ph idx="1"/>
          </p:nvPr>
        </p:nvSpPr>
        <p:spPr/>
        <p:txBody>
          <a:bodyPr/>
          <a:lstStyle/>
          <a:p>
            <a:r>
              <a:rPr lang="en-US" dirty="0" smtClean="0"/>
              <a:t>Mixed findings on attendance and quality </a:t>
            </a:r>
            <a:r>
              <a:rPr lang="en-US" dirty="0" smtClean="0">
                <a:sym typeface="Wingdings"/>
              </a:rPr>
              <a:t> </a:t>
            </a:r>
            <a:r>
              <a:rPr lang="en-US" dirty="0" smtClean="0">
                <a:solidFill>
                  <a:srgbClr val="FF0000"/>
                </a:solidFill>
                <a:sym typeface="Wingdings"/>
              </a:rPr>
              <a:t>what is the role of access????</a:t>
            </a:r>
          </a:p>
          <a:p>
            <a:r>
              <a:rPr lang="en-US" dirty="0" smtClean="0">
                <a:solidFill>
                  <a:srgbClr val="000000"/>
                </a:solidFill>
                <a:sym typeface="Wingdings"/>
              </a:rPr>
              <a:t>Poor access is a major barrier to ECE participation </a:t>
            </a:r>
            <a:r>
              <a:rPr lang="en-US" dirty="0">
                <a:solidFill>
                  <a:srgbClr val="000000"/>
                </a:solidFill>
                <a:sym typeface="Wingdings"/>
              </a:rPr>
              <a:t>for poor </a:t>
            </a:r>
            <a:r>
              <a:rPr lang="en-US" dirty="0" smtClean="0">
                <a:solidFill>
                  <a:srgbClr val="000000"/>
                </a:solidFill>
                <a:sym typeface="Wingdings"/>
              </a:rPr>
              <a:t>families generally and DLLs in particular.</a:t>
            </a:r>
          </a:p>
          <a:p>
            <a:pPr marL="0" indent="0">
              <a:buNone/>
            </a:pPr>
            <a:r>
              <a:rPr lang="en-US" sz="1400" dirty="0" smtClean="0">
                <a:solidFill>
                  <a:srgbClr val="000000"/>
                </a:solidFill>
                <a:sym typeface="Wingdings"/>
              </a:rPr>
              <a:t>(Espinosa, 2013; Hernandez et al., 2011)</a:t>
            </a:r>
          </a:p>
          <a:p>
            <a:r>
              <a:rPr lang="en-US" sz="2800" dirty="0" smtClean="0">
                <a:solidFill>
                  <a:srgbClr val="000000"/>
                </a:solidFill>
                <a:sym typeface="Wingdings"/>
              </a:rPr>
              <a:t>May be issues as well with DLL families’ </a:t>
            </a:r>
            <a:r>
              <a:rPr lang="en-US" sz="2800" dirty="0" smtClean="0">
                <a:solidFill>
                  <a:srgbClr val="FF0000"/>
                </a:solidFill>
                <a:sym typeface="Wingdings"/>
              </a:rPr>
              <a:t>awareness</a:t>
            </a:r>
            <a:r>
              <a:rPr lang="en-US" sz="2800" dirty="0" smtClean="0">
                <a:solidFill>
                  <a:srgbClr val="000000"/>
                </a:solidFill>
                <a:sym typeface="Wingdings"/>
              </a:rPr>
              <a:t> of ECE services and the </a:t>
            </a:r>
            <a:r>
              <a:rPr lang="en-US" sz="2800" dirty="0" smtClean="0">
                <a:solidFill>
                  <a:srgbClr val="FF0000"/>
                </a:solidFill>
                <a:sym typeface="Wingdings"/>
              </a:rPr>
              <a:t>responsiveness</a:t>
            </a:r>
            <a:r>
              <a:rPr lang="en-US" sz="2800" dirty="0" smtClean="0">
                <a:solidFill>
                  <a:srgbClr val="000000"/>
                </a:solidFill>
                <a:sym typeface="Wingdings"/>
              </a:rPr>
              <a:t> of the programs to their cultural and linguistic needs.</a:t>
            </a:r>
          </a:p>
          <a:p>
            <a:pPr marL="0" indent="0">
              <a:buNone/>
            </a:pPr>
            <a:r>
              <a:rPr lang="en-US" sz="1400" dirty="0" smtClean="0">
                <a:solidFill>
                  <a:srgbClr val="000000"/>
                </a:solidFill>
                <a:sym typeface="Wingdings"/>
              </a:rPr>
              <a:t>(Matthews &amp; Jang, 2007)</a:t>
            </a:r>
          </a:p>
        </p:txBody>
      </p:sp>
    </p:spTree>
    <p:extLst>
      <p:ext uri="{BB962C8B-B14F-4D97-AF65-F5344CB8AC3E}">
        <p14:creationId xmlns:p14="http://schemas.microsoft.com/office/powerpoint/2010/main" val="232419738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 study</a:t>
            </a:r>
            <a:endParaRPr lang="en-US" dirty="0"/>
          </a:p>
        </p:txBody>
      </p:sp>
      <p:sp>
        <p:nvSpPr>
          <p:cNvPr id="3" name="Content Placeholder 2"/>
          <p:cNvSpPr>
            <a:spLocks noGrp="1"/>
          </p:cNvSpPr>
          <p:nvPr>
            <p:ph idx="1"/>
          </p:nvPr>
        </p:nvSpPr>
        <p:spPr/>
        <p:txBody>
          <a:bodyPr>
            <a:normAutofit/>
          </a:bodyPr>
          <a:lstStyle/>
          <a:p>
            <a:r>
              <a:rPr lang="en-US" dirty="0" smtClean="0"/>
              <a:t>Framework: </a:t>
            </a:r>
          </a:p>
          <a:p>
            <a:pPr lvl="1"/>
            <a:r>
              <a:rPr lang="en-US" dirty="0"/>
              <a:t>V</a:t>
            </a:r>
            <a:r>
              <a:rPr lang="en-US" dirty="0" smtClean="0"/>
              <a:t>alue of ECE for school readiness of DLLs.</a:t>
            </a:r>
            <a:endParaRPr lang="en-US" dirty="0"/>
          </a:p>
          <a:p>
            <a:pPr lvl="1"/>
            <a:r>
              <a:rPr lang="en-US" dirty="0"/>
              <a:t>N</a:t>
            </a:r>
            <a:r>
              <a:rPr lang="en-US" dirty="0" smtClean="0"/>
              <a:t>o clear consensus in prior research on participation patterns or on quality ratings.</a:t>
            </a:r>
            <a:endParaRPr lang="en-US" dirty="0"/>
          </a:p>
          <a:p>
            <a:pPr lvl="1"/>
            <a:r>
              <a:rPr lang="en-US" dirty="0"/>
              <a:t>W</a:t>
            </a:r>
            <a:r>
              <a:rPr lang="en-US" dirty="0" smtClean="0"/>
              <a:t>hat is the role of access?</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 study</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Research Questions:</a:t>
            </a:r>
          </a:p>
          <a:p>
            <a:pPr marL="402336" lvl="1" indent="0">
              <a:buNone/>
            </a:pPr>
            <a:r>
              <a:rPr lang="en-US" dirty="0" smtClean="0"/>
              <a:t>1) If given </a:t>
            </a:r>
            <a:r>
              <a:rPr lang="en-US" dirty="0" smtClean="0">
                <a:solidFill>
                  <a:srgbClr val="FF0000"/>
                </a:solidFill>
              </a:rPr>
              <a:t>access</a:t>
            </a:r>
            <a:r>
              <a:rPr lang="en-US" dirty="0" smtClean="0"/>
              <a:t> to a Head Start center through random assignment, are Spanish-speaking DLLs more or less likely to </a:t>
            </a:r>
            <a:r>
              <a:rPr lang="en-US" dirty="0" smtClean="0">
                <a:solidFill>
                  <a:srgbClr val="FF0000"/>
                </a:solidFill>
              </a:rPr>
              <a:t>attend</a:t>
            </a:r>
            <a:r>
              <a:rPr lang="en-US" dirty="0" smtClean="0"/>
              <a:t> Head Start than monolingual-English speakers? </a:t>
            </a:r>
          </a:p>
          <a:p>
            <a:pPr marL="402336" lvl="1" indent="0">
              <a:buNone/>
            </a:pPr>
            <a:r>
              <a:rPr lang="en-US" dirty="0" smtClean="0"/>
              <a:t>2) If not given access to a Head Start center through random assignment, are Spanish-speaking DLLs more or less likely to attend </a:t>
            </a:r>
            <a:r>
              <a:rPr lang="en-US" dirty="0" smtClean="0">
                <a:solidFill>
                  <a:srgbClr val="FF0000"/>
                </a:solidFill>
              </a:rPr>
              <a:t>higher-quality </a:t>
            </a:r>
            <a:r>
              <a:rPr lang="en-US" dirty="0" smtClean="0">
                <a:solidFill>
                  <a:srgbClr val="000000"/>
                </a:solidFill>
              </a:rPr>
              <a:t>center-based care </a:t>
            </a:r>
            <a:r>
              <a:rPr lang="en-US" dirty="0" smtClean="0"/>
              <a:t>than monolingual-English speakers?</a:t>
            </a:r>
          </a:p>
          <a:p>
            <a:pPr lvl="1"/>
            <a:endParaRPr lang="en-US" dirty="0"/>
          </a:p>
        </p:txBody>
      </p:sp>
    </p:spTree>
    <p:extLst>
      <p:ext uri="{BB962C8B-B14F-4D97-AF65-F5344CB8AC3E}">
        <p14:creationId xmlns:p14="http://schemas.microsoft.com/office/powerpoint/2010/main" val="77235415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Method: Head Start Impact Study</a:t>
            </a:r>
            <a:endParaRPr lang="en-US" dirty="0"/>
          </a:p>
        </p:txBody>
      </p:sp>
      <p:sp>
        <p:nvSpPr>
          <p:cNvPr id="3" name="Content Placeholder 2"/>
          <p:cNvSpPr>
            <a:spLocks noGrp="1"/>
          </p:cNvSpPr>
          <p:nvPr>
            <p:ph idx="1"/>
          </p:nvPr>
        </p:nvSpPr>
        <p:spPr/>
        <p:txBody>
          <a:bodyPr>
            <a:normAutofit lnSpcReduction="10000"/>
          </a:bodyPr>
          <a:lstStyle/>
          <a:p>
            <a:r>
              <a:rPr lang="en-US" dirty="0" smtClean="0"/>
              <a:t>Participants:</a:t>
            </a:r>
          </a:p>
          <a:p>
            <a:pPr lvl="1"/>
            <a:r>
              <a:rPr lang="en-US" dirty="0" smtClean="0"/>
              <a:t>Nationally representative sample of 84 Head Start grantee agencies, 383 centers, and ≈ 5,000 newly entering, eligible 3 and 4-year-old children.</a:t>
            </a:r>
          </a:p>
          <a:p>
            <a:pPr lvl="1"/>
            <a:r>
              <a:rPr lang="en-US" dirty="0" smtClean="0"/>
              <a:t>Children were randomly assigned to either:              (1) Head Start group that had access to Head Start program services; or </a:t>
            </a:r>
          </a:p>
          <a:p>
            <a:pPr lvl="1">
              <a:buNone/>
            </a:pPr>
            <a:r>
              <a:rPr lang="en-US" dirty="0" smtClean="0"/>
              <a:t>	(2) Control group that was not eligible to enroll in the Head Start center to which they applied for the lottery. </a:t>
            </a:r>
          </a:p>
          <a:p>
            <a:pPr lvl="1"/>
            <a:endParaRPr lang="en-US"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585</TotalTime>
  <Words>3465</Words>
  <Application>Microsoft Macintosh PowerPoint</Application>
  <PresentationFormat>On-screen Show (4:3)</PresentationFormat>
  <Paragraphs>464</Paragraphs>
  <Slides>29</Slides>
  <Notes>25</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Spanish-Speaking  Dual Language Learners’ (DLLs)  Participation in Head Start</vt:lpstr>
      <vt:lpstr>Agenda</vt:lpstr>
      <vt:lpstr>Background</vt:lpstr>
      <vt:lpstr>Spanish-speaking DLLs &amp; ECE</vt:lpstr>
      <vt:lpstr>Spanish-speaking DLLs &amp; ECE</vt:lpstr>
      <vt:lpstr>Access</vt:lpstr>
      <vt:lpstr>Present study</vt:lpstr>
      <vt:lpstr>Present study</vt:lpstr>
      <vt:lpstr>Method: Head Start Impact Study</vt:lpstr>
      <vt:lpstr>Primary Predictor</vt:lpstr>
      <vt:lpstr>Outcomes</vt:lpstr>
      <vt:lpstr>Analysis Plan: Take-up rates</vt:lpstr>
      <vt:lpstr>Analysis Plan: Quality</vt:lpstr>
      <vt:lpstr>Results: Take-up rates</vt:lpstr>
      <vt:lpstr>Results: Take-up rates cont.</vt:lpstr>
      <vt:lpstr>Results: Take-up rates cont.</vt:lpstr>
      <vt:lpstr>Results: Take-up rates cont.</vt:lpstr>
      <vt:lpstr>Results: Take-up rates cont.</vt:lpstr>
      <vt:lpstr>Results: Quality</vt:lpstr>
      <vt:lpstr>Results: Quality cont.</vt:lpstr>
      <vt:lpstr>Results: Quality cont.</vt:lpstr>
      <vt:lpstr>Results: Quality cont.</vt:lpstr>
      <vt:lpstr>Results: Quality cont.</vt:lpstr>
      <vt:lpstr>Results: Quality cont.</vt:lpstr>
      <vt:lpstr>Summary</vt:lpstr>
      <vt:lpstr>Implications</vt:lpstr>
      <vt:lpstr>Implications</vt:lpstr>
      <vt:lpstr>Limitations</vt:lpstr>
      <vt:lpstr>Thank you!  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Spanish-Speaking LM Learners’ Participation in Head Start</dc:title>
  <dc:creator>Elizabeth Epstein</dc:creator>
  <cp:lastModifiedBy>Andrea Karsh</cp:lastModifiedBy>
  <cp:revision>147</cp:revision>
  <dcterms:created xsi:type="dcterms:W3CDTF">2013-06-03T16:02:14Z</dcterms:created>
  <dcterms:modified xsi:type="dcterms:W3CDTF">2014-04-01T13:52:13Z</dcterms:modified>
</cp:coreProperties>
</file>