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notesSlides/notesSlide26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421" r:id="rId2"/>
    <p:sldId id="637" r:id="rId3"/>
    <p:sldId id="629" r:id="rId4"/>
    <p:sldId id="628" r:id="rId5"/>
    <p:sldId id="585" r:id="rId6"/>
    <p:sldId id="496" r:id="rId7"/>
    <p:sldId id="545" r:id="rId8"/>
    <p:sldId id="586" r:id="rId9"/>
    <p:sldId id="546" r:id="rId10"/>
    <p:sldId id="547" r:id="rId11"/>
    <p:sldId id="572" r:id="rId12"/>
    <p:sldId id="549" r:id="rId13"/>
    <p:sldId id="564" r:id="rId14"/>
    <p:sldId id="638" r:id="rId15"/>
    <p:sldId id="590" r:id="rId16"/>
    <p:sldId id="591" r:id="rId17"/>
    <p:sldId id="611" r:id="rId18"/>
    <p:sldId id="563" r:id="rId19"/>
    <p:sldId id="589" r:id="rId20"/>
    <p:sldId id="610" r:id="rId21"/>
    <p:sldId id="640" r:id="rId22"/>
    <p:sldId id="588" r:id="rId23"/>
    <p:sldId id="554" r:id="rId24"/>
    <p:sldId id="646" r:id="rId25"/>
    <p:sldId id="580" r:id="rId26"/>
    <p:sldId id="581" r:id="rId27"/>
    <p:sldId id="568" r:id="rId28"/>
    <p:sldId id="582" r:id="rId29"/>
    <p:sldId id="632" r:id="rId30"/>
    <p:sldId id="634" r:id="rId31"/>
    <p:sldId id="633" r:id="rId32"/>
    <p:sldId id="555" r:id="rId33"/>
    <p:sldId id="559" r:id="rId34"/>
    <p:sldId id="647" r:id="rId35"/>
    <p:sldId id="648" r:id="rId36"/>
    <p:sldId id="583" r:id="rId37"/>
    <p:sldId id="615" r:id="rId38"/>
    <p:sldId id="643" r:id="rId39"/>
    <p:sldId id="641" r:id="rId40"/>
    <p:sldId id="642" r:id="rId41"/>
    <p:sldId id="616" r:id="rId42"/>
    <p:sldId id="650" r:id="rId43"/>
    <p:sldId id="617" r:id="rId44"/>
    <p:sldId id="649" r:id="rId45"/>
    <p:sldId id="619" r:id="rId46"/>
    <p:sldId id="620" r:id="rId47"/>
    <p:sldId id="467" r:id="rId48"/>
    <p:sldId id="579" r:id="rId49"/>
    <p:sldId id="635" r:id="rId50"/>
    <p:sldId id="622" r:id="rId51"/>
    <p:sldId id="540" r:id="rId52"/>
    <p:sldId id="595" r:id="rId53"/>
    <p:sldId id="544" r:id="rId54"/>
    <p:sldId id="621" r:id="rId55"/>
    <p:sldId id="636" r:id="rId56"/>
    <p:sldId id="597" r:id="rId57"/>
    <p:sldId id="624" r:id="rId58"/>
    <p:sldId id="626" r:id="rId59"/>
    <p:sldId id="627" r:id="rId60"/>
    <p:sldId id="625" r:id="rId61"/>
    <p:sldId id="542" r:id="rId62"/>
    <p:sldId id="543" r:id="rId63"/>
    <p:sldId id="609" r:id="rId64"/>
    <p:sldId id="644" r:id="rId6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CD380"/>
    <a:srgbClr val="CC0000"/>
    <a:srgbClr val="990000"/>
    <a:srgbClr val="FBFDB5"/>
    <a:srgbClr val="CC3300"/>
    <a:srgbClr val="FF99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3892" autoAdjust="0"/>
  </p:normalViewPr>
  <p:slideViewPr>
    <p:cSldViewPr>
      <p:cViewPr>
        <p:scale>
          <a:sx n="70" d="100"/>
          <a:sy n="70" d="100"/>
        </p:scale>
        <p:origin x="-13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Relationship Id="rId2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135136954035"/>
          <c:y val="0.0324200913242009"/>
          <c:w val="0.533146914328017"/>
          <c:h val="0.719946787473484"/>
        </c:manualLayout>
      </c:layou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Column1</c:v>
                </c:pt>
              </c:strCache>
            </c:strRef>
          </c:tx>
          <c:spPr>
            <a:ln cmpd="dbl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-0.0229372388581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Sheet1!$H$9:$H$13</c:f>
            </c:numRef>
          </c:val>
          <c:smooth val="0"/>
        </c:ser>
        <c:ser>
          <c:idx val="1"/>
          <c:order val="1"/>
          <c:tx>
            <c:strRef>
              <c:f>Sheet1!$I$8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chemeClr val="tx2"/>
              </a:solidFill>
              <a:prstDash val="sysDot"/>
            </a:ln>
          </c:spPr>
          <c:marker>
            <c:symbol val="triangle"/>
            <c:size val="5"/>
            <c:spPr>
              <a:solidFill>
                <a:schemeClr val="tx2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0.0280344030488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Sheet1!$I$9:$I$13</c:f>
            </c:numRef>
          </c:val>
          <c:smooth val="0"/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Column3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0.0152914925720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Sheet1!$J$9:$J$13</c:f>
            </c:numRef>
          </c:val>
          <c:smooth val="0"/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Self control and adult income</c:v>
                </c:pt>
              </c:strCache>
            </c:strRef>
          </c:tx>
          <c:spPr>
            <a:ln>
              <a:solidFill>
                <a:srgbClr val="FFFF6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66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Sheet1!$K$9:$K$13</c:f>
              <c:numCache>
                <c:formatCode>0.00</c:formatCode>
                <c:ptCount val="5"/>
                <c:pt idx="0">
                  <c:v>0.0</c:v>
                </c:pt>
                <c:pt idx="1">
                  <c:v>-0.05</c:v>
                </c:pt>
                <c:pt idx="2">
                  <c:v>-0.24</c:v>
                </c:pt>
                <c:pt idx="3">
                  <c:v>-0.37</c:v>
                </c:pt>
                <c:pt idx="4">
                  <c:v>-0.45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Sheet1!$L$8</c:f>
              <c:strCache>
                <c:ptCount val="1"/>
                <c:pt idx="0">
                  <c:v>Self control and adult SES</c:v>
                </c:pt>
              </c:strCache>
            </c:strRef>
          </c:tx>
          <c:spPr>
            <a:ln>
              <a:solidFill>
                <a:srgbClr val="FFFF66"/>
              </a:solidFill>
            </a:ln>
          </c:spPr>
          <c:dLbls>
            <c:dLbl>
              <c:idx val="0"/>
              <c:layout>
                <c:manualLayout>
                  <c:x val="-0.0484330484330485"/>
                  <c:y val="0.061643835616438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FF66"/>
                        </a:solidFill>
                      </a:rPr>
                      <a:t>0.00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6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Sheet1!$L$9:$L$13</c:f>
              <c:numCache>
                <c:formatCode>0.00</c:formatCode>
                <c:ptCount val="5"/>
                <c:pt idx="0">
                  <c:v>0.0</c:v>
                </c:pt>
                <c:pt idx="1">
                  <c:v>-0.23</c:v>
                </c:pt>
                <c:pt idx="2">
                  <c:v>-0.31</c:v>
                </c:pt>
                <c:pt idx="3">
                  <c:v>-0.640000000000001</c:v>
                </c:pt>
                <c:pt idx="4">
                  <c:v>-0.71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3254104"/>
        <c:axId val="2123260024"/>
      </c:lineChart>
      <c:catAx>
        <c:axId val="2123254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FFFF66"/>
                    </a:solidFill>
                  </a:rPr>
                  <a:t>Hyperactivity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quintiles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>
            <c:manualLayout>
              <c:xMode val="edge"/>
              <c:yMode val="edge"/>
              <c:x val="0.247970702380151"/>
              <c:y val="0.90251141552511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rgbClr val="FFFF66"/>
                </a:solidFill>
              </a:defRPr>
            </a:pPr>
            <a:endParaRPr lang="en-US"/>
          </a:p>
        </c:txPr>
        <c:crossAx val="2123260024"/>
        <c:crosses val="autoZero"/>
        <c:auto val="1"/>
        <c:lblAlgn val="ctr"/>
        <c:lblOffset val="100"/>
        <c:noMultiLvlLbl val="0"/>
      </c:catAx>
      <c:valAx>
        <c:axId val="2123260024"/>
        <c:scaling>
          <c:orientation val="minMax"/>
          <c:max val="0.0"/>
          <c:min val="-0.7500000000000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baseline="0" dirty="0" smtClean="0">
                    <a:solidFill>
                      <a:srgbClr val="FFFF66"/>
                    </a:solidFill>
                  </a:rPr>
                  <a:t>SES and income in </a:t>
                </a:r>
                <a:r>
                  <a:rPr lang="en-US" baseline="0" dirty="0" err="1" smtClean="0">
                    <a:solidFill>
                      <a:srgbClr val="FFFF66"/>
                    </a:solidFill>
                  </a:rPr>
                  <a:t>sd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units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FF66"/>
                </a:solidFill>
              </a:defRPr>
            </a:pPr>
            <a:endParaRPr lang="en-US"/>
          </a:p>
        </c:txPr>
        <c:crossAx val="2123254104"/>
        <c:crosses val="autoZero"/>
        <c:crossBetween val="between"/>
        <c:majorUnit val="0.25"/>
      </c:valAx>
    </c:plotArea>
    <c:legend>
      <c:legendPos val="r"/>
      <c:legendEntry>
        <c:idx val="0"/>
        <c:txPr>
          <a:bodyPr/>
          <a:lstStyle/>
          <a:p>
            <a:pPr>
              <a:defRPr sz="1800">
                <a:solidFill>
                  <a:srgbClr val="FFFF66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rgbClr val="FFFF66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15693294748413"/>
          <c:y val="0.355301297954194"/>
          <c:w val="0.255398860398861"/>
          <c:h val="0.508597418473376"/>
        </c:manualLayout>
      </c:layout>
      <c:overlay val="0"/>
      <c:txPr>
        <a:bodyPr/>
        <a:lstStyle/>
        <a:p>
          <a:pPr>
            <a:defRPr sz="16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80151199049"/>
          <c:y val="0.0324200913242009"/>
          <c:w val="0.518901900083003"/>
          <c:h val="0.719946787473485"/>
        </c:manualLayout>
      </c:layou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NSLY - hyperactivity with full controls + sibling FE</c:v>
                </c:pt>
              </c:strCache>
            </c:strRef>
          </c:tx>
          <c:spPr>
            <a:ln cmpd="dbl">
              <a:noFill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Sheet1!$H$9:$H$13</c:f>
              <c:numCache>
                <c:formatCode>General</c:formatCode>
                <c:ptCount val="5"/>
                <c:pt idx="0">
                  <c:v>0.0</c:v>
                </c:pt>
                <c:pt idx="1">
                  <c:v>0.11</c:v>
                </c:pt>
                <c:pt idx="2">
                  <c:v>0.14</c:v>
                </c:pt>
                <c:pt idx="3">
                  <c:v>0.04</c:v>
                </c:pt>
                <c:pt idx="4">
                  <c:v>-0.07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Sheet1!$I$8</c:f>
              <c:strCache>
                <c:ptCount val="1"/>
                <c:pt idx="0">
                  <c:v>NLSY - hyperactivity with background and concurrent controls</c:v>
                </c:pt>
              </c:strCache>
            </c:strRef>
          </c:tx>
          <c:spPr>
            <a:ln w="38100">
              <a:noFill/>
              <a:prstDash val="sysDot"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Sheet1!$I$9:$I$13</c:f>
              <c:numCache>
                <c:formatCode>0.00</c:formatCode>
                <c:ptCount val="5"/>
                <c:pt idx="0">
                  <c:v>0.0</c:v>
                </c:pt>
                <c:pt idx="1">
                  <c:v>-0.00666666666666667</c:v>
                </c:pt>
                <c:pt idx="2">
                  <c:v>-0.106666666666667</c:v>
                </c:pt>
                <c:pt idx="3">
                  <c:v>-0.133333333333333</c:v>
                </c:pt>
                <c:pt idx="4">
                  <c:v>-0.246666666666667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NLSY - hyperactivity with full background conrols</c:v>
                </c:pt>
              </c:strCache>
            </c:strRef>
          </c:tx>
          <c:spPr>
            <a:ln w="38100">
              <a:noFill/>
              <a:prstDash val="dash"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Sheet1!$J$9:$J$13</c:f>
              <c:numCache>
                <c:formatCode>0.00</c:formatCode>
                <c:ptCount val="5"/>
                <c:pt idx="0">
                  <c:v>0.0</c:v>
                </c:pt>
                <c:pt idx="1">
                  <c:v>-0.02</c:v>
                </c:pt>
                <c:pt idx="2">
                  <c:v>-0.146666666666667</c:v>
                </c:pt>
                <c:pt idx="3">
                  <c:v>-0.186666666666667</c:v>
                </c:pt>
                <c:pt idx="4">
                  <c:v>-0.36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NLSY - hyperactivity minimal controls</c:v>
                </c:pt>
              </c:strCache>
            </c:strRef>
          </c:tx>
          <c:spPr>
            <a:ln w="63500">
              <a:solidFill>
                <a:schemeClr val="bg1">
                  <a:alpha val="76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66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/>
                      <a:t>-0.59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Sheet1!$K$9:$K$13</c:f>
              <c:numCache>
                <c:formatCode>0.00</c:formatCode>
                <c:ptCount val="5"/>
                <c:pt idx="0">
                  <c:v>0.0</c:v>
                </c:pt>
                <c:pt idx="1">
                  <c:v>-0.0933333333333333</c:v>
                </c:pt>
                <c:pt idx="2">
                  <c:v>-0.233333333333333</c:v>
                </c:pt>
                <c:pt idx="3">
                  <c:v>-0.333333333333333</c:v>
                </c:pt>
                <c:pt idx="4">
                  <c:v>-0.586666666666667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Sheet1!$L$8</c:f>
              <c:strCache>
                <c:ptCount val="1"/>
                <c:pt idx="0">
                  <c:v>Hyperactivity and adult SES</c:v>
                </c:pt>
              </c:strCache>
            </c:strRef>
          </c:tx>
          <c:spPr>
            <a:ln>
              <a:solidFill>
                <a:srgbClr val="FFFF66">
                  <a:alpha val="76000"/>
                </a:srgbClr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6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Sheet1!$L$9:$L$13</c:f>
              <c:numCache>
                <c:formatCode>0.00</c:formatCode>
                <c:ptCount val="5"/>
                <c:pt idx="0">
                  <c:v>0.0</c:v>
                </c:pt>
                <c:pt idx="1">
                  <c:v>-0.23</c:v>
                </c:pt>
                <c:pt idx="2">
                  <c:v>-0.31</c:v>
                </c:pt>
                <c:pt idx="3">
                  <c:v>-0.64</c:v>
                </c:pt>
                <c:pt idx="4">
                  <c:v>-0.71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Sheet1!$M$8</c:f>
              <c:strCache>
                <c:ptCount val="1"/>
                <c:pt idx="0">
                  <c:v>Hyperactivity and income</c:v>
                </c:pt>
              </c:strCache>
            </c:strRef>
          </c:tx>
          <c:spPr>
            <a:ln>
              <a:solidFill>
                <a:srgbClr val="FCD380"/>
              </a:solidFill>
            </a:ln>
          </c:spPr>
          <c:marker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00284900284900274"/>
                  <c:y val="0.011415525114155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dirty="0">
                        <a:solidFill>
                          <a:srgbClr val="FCD380"/>
                        </a:solidFill>
                      </a:rPr>
                      <a:t>-0.45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Sheet1!$M$9:$M$13</c:f>
              <c:numCache>
                <c:formatCode>0.00</c:formatCode>
                <c:ptCount val="5"/>
                <c:pt idx="0">
                  <c:v>0.0</c:v>
                </c:pt>
                <c:pt idx="1">
                  <c:v>-0.05</c:v>
                </c:pt>
                <c:pt idx="2">
                  <c:v>-0.24</c:v>
                </c:pt>
                <c:pt idx="3">
                  <c:v>-0.37</c:v>
                </c:pt>
                <c:pt idx="4">
                  <c:v>-0.45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578632"/>
        <c:axId val="2122572728"/>
      </c:lineChart>
      <c:catAx>
        <c:axId val="2122578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FFFF66"/>
                    </a:solidFill>
                  </a:rPr>
                  <a:t>Hyperactivity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quintiles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>
            <c:manualLayout>
              <c:xMode val="edge"/>
              <c:yMode val="edge"/>
              <c:x val="0.247970702380151"/>
              <c:y val="0.90251141552511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rgbClr val="FFFF66"/>
                </a:solidFill>
              </a:defRPr>
            </a:pPr>
            <a:endParaRPr lang="en-US"/>
          </a:p>
        </c:txPr>
        <c:crossAx val="2122572728"/>
        <c:crosses val="autoZero"/>
        <c:auto val="1"/>
        <c:lblAlgn val="ctr"/>
        <c:lblOffset val="100"/>
        <c:noMultiLvlLbl val="0"/>
      </c:catAx>
      <c:valAx>
        <c:axId val="2122572728"/>
        <c:scaling>
          <c:orientation val="minMax"/>
          <c:max val="0.0"/>
          <c:min val="-0.7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 baseline="0" dirty="0" smtClean="0">
                    <a:solidFill>
                      <a:srgbClr val="FFFF66"/>
                    </a:solidFill>
                  </a:rPr>
                  <a:t>Completed schooling in </a:t>
                </a:r>
                <a:r>
                  <a:rPr lang="en-US" sz="2000" baseline="0" dirty="0" err="1" smtClean="0">
                    <a:solidFill>
                      <a:srgbClr val="FFFF66"/>
                    </a:solidFill>
                  </a:rPr>
                  <a:t>sd</a:t>
                </a:r>
                <a:r>
                  <a:rPr lang="en-US" sz="2000" baseline="0" dirty="0" smtClean="0">
                    <a:solidFill>
                      <a:srgbClr val="FFFF66"/>
                    </a:solidFill>
                  </a:rPr>
                  <a:t> units</a:t>
                </a:r>
                <a:endParaRPr lang="en-US" sz="20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FF66"/>
                </a:solidFill>
              </a:defRPr>
            </a:pPr>
            <a:endParaRPr lang="en-US"/>
          </a:p>
        </c:txPr>
        <c:crossAx val="2122578632"/>
        <c:crosses val="autoZero"/>
        <c:crossBetween val="between"/>
        <c:majorUnit val="0.25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8570787625905"/>
          <c:y val="0.163520476036386"/>
          <c:w val="0.282464387464388"/>
          <c:h val="0.768871391076116"/>
        </c:manualLayout>
      </c:layout>
      <c:overlay val="0"/>
      <c:txPr>
        <a:bodyPr/>
        <a:lstStyle/>
        <a:p>
          <a:pPr>
            <a:defRPr sz="16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80151199049"/>
          <c:y val="0.0324200913242009"/>
          <c:w val="0.518901900083003"/>
          <c:h val="0.719946787473485"/>
        </c:manualLayout>
      </c:layou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NSLY - hyperactivity with full controls + sibling FE</c:v>
                </c:pt>
              </c:strCache>
            </c:strRef>
          </c:tx>
          <c:spPr>
            <a:ln cmpd="dbl">
              <a:noFill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Sheet1!$H$9:$H$13</c:f>
              <c:numCache>
                <c:formatCode>General</c:formatCode>
                <c:ptCount val="5"/>
                <c:pt idx="0">
                  <c:v>0.0</c:v>
                </c:pt>
                <c:pt idx="1">
                  <c:v>0.11</c:v>
                </c:pt>
                <c:pt idx="2">
                  <c:v>0.14</c:v>
                </c:pt>
                <c:pt idx="3">
                  <c:v>0.04</c:v>
                </c:pt>
                <c:pt idx="4">
                  <c:v>-0.07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Sheet1!$I$8</c:f>
              <c:strCache>
                <c:ptCount val="1"/>
                <c:pt idx="0">
                  <c:v>NLSY - hyperactivity with background and concurrent controls</c:v>
                </c:pt>
              </c:strCache>
            </c:strRef>
          </c:tx>
          <c:spPr>
            <a:ln w="38100">
              <a:noFill/>
              <a:prstDash val="sysDot"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Sheet1!$I$9:$I$13</c:f>
              <c:numCache>
                <c:formatCode>0.00</c:formatCode>
                <c:ptCount val="5"/>
                <c:pt idx="0">
                  <c:v>0.0</c:v>
                </c:pt>
                <c:pt idx="1">
                  <c:v>-0.00666666666666667</c:v>
                </c:pt>
                <c:pt idx="2">
                  <c:v>-0.106666666666667</c:v>
                </c:pt>
                <c:pt idx="3">
                  <c:v>-0.133333333333333</c:v>
                </c:pt>
                <c:pt idx="4">
                  <c:v>-0.246666666666667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NLSY - hyperactivity with full background conrols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0.0152914925720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Sheet1!$J$9:$J$13</c:f>
              <c:numCache>
                <c:formatCode>0.00</c:formatCode>
                <c:ptCount val="5"/>
                <c:pt idx="0">
                  <c:v>0.0</c:v>
                </c:pt>
                <c:pt idx="1">
                  <c:v>-0.02</c:v>
                </c:pt>
                <c:pt idx="2">
                  <c:v>-0.146666666666667</c:v>
                </c:pt>
                <c:pt idx="3">
                  <c:v>-0.186666666666667</c:v>
                </c:pt>
                <c:pt idx="4">
                  <c:v>-0.36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NLSY - hyperactivity minimal controls</c:v>
                </c:pt>
              </c:strCache>
            </c:strRef>
          </c:tx>
          <c:spPr>
            <a:ln>
              <a:solidFill>
                <a:schemeClr val="bg1">
                  <a:alpha val="76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66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/>
                      <a:t>-0.59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Sheet1!$K$9:$K$13</c:f>
              <c:numCache>
                <c:formatCode>0.00</c:formatCode>
                <c:ptCount val="5"/>
                <c:pt idx="0">
                  <c:v>0.0</c:v>
                </c:pt>
                <c:pt idx="1">
                  <c:v>-0.0933333333333333</c:v>
                </c:pt>
                <c:pt idx="2">
                  <c:v>-0.233333333333333</c:v>
                </c:pt>
                <c:pt idx="3">
                  <c:v>-0.333333333333333</c:v>
                </c:pt>
                <c:pt idx="4">
                  <c:v>-0.586666666666667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Sheet1!$L$8</c:f>
              <c:strCache>
                <c:ptCount val="1"/>
                <c:pt idx="0">
                  <c:v>Hyperactivity and adult SES</c:v>
                </c:pt>
              </c:strCache>
            </c:strRef>
          </c:tx>
          <c:spPr>
            <a:ln>
              <a:solidFill>
                <a:srgbClr val="FFFF66">
                  <a:alpha val="76000"/>
                </a:srgbClr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6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Sheet1!$L$9:$L$13</c:f>
              <c:numCache>
                <c:formatCode>0.00</c:formatCode>
                <c:ptCount val="5"/>
                <c:pt idx="0">
                  <c:v>0.0</c:v>
                </c:pt>
                <c:pt idx="1">
                  <c:v>-0.23</c:v>
                </c:pt>
                <c:pt idx="2">
                  <c:v>-0.31</c:v>
                </c:pt>
                <c:pt idx="3">
                  <c:v>-0.64</c:v>
                </c:pt>
                <c:pt idx="4">
                  <c:v>-0.71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Sheet1!$M$8</c:f>
              <c:strCache>
                <c:ptCount val="1"/>
                <c:pt idx="0">
                  <c:v>Hyperactivity and income</c:v>
                </c:pt>
              </c:strCache>
            </c:strRef>
          </c:tx>
          <c:spPr>
            <a:ln>
              <a:solidFill>
                <a:srgbClr val="FCD380"/>
              </a:solidFill>
            </a:ln>
          </c:spPr>
          <c:marker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00284900284900274"/>
                  <c:y val="0.011415525114155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dirty="0">
                        <a:solidFill>
                          <a:srgbClr val="FCD380"/>
                        </a:solidFill>
                      </a:rPr>
                      <a:t>-0.45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Sheet1!$M$9:$M$13</c:f>
              <c:numCache>
                <c:formatCode>0.00</c:formatCode>
                <c:ptCount val="5"/>
                <c:pt idx="0">
                  <c:v>0.0</c:v>
                </c:pt>
                <c:pt idx="1">
                  <c:v>-0.05</c:v>
                </c:pt>
                <c:pt idx="2">
                  <c:v>-0.24</c:v>
                </c:pt>
                <c:pt idx="3">
                  <c:v>-0.37</c:v>
                </c:pt>
                <c:pt idx="4">
                  <c:v>-0.45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5562312"/>
        <c:axId val="2035546216"/>
      </c:lineChart>
      <c:catAx>
        <c:axId val="2035562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FFFF66"/>
                    </a:solidFill>
                  </a:rPr>
                  <a:t>Hyperactivity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quintiles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>
            <c:manualLayout>
              <c:xMode val="edge"/>
              <c:yMode val="edge"/>
              <c:x val="0.247970702380151"/>
              <c:y val="0.90251141552511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rgbClr val="FFFF66"/>
                </a:solidFill>
              </a:defRPr>
            </a:pPr>
            <a:endParaRPr lang="en-US"/>
          </a:p>
        </c:txPr>
        <c:crossAx val="2035546216"/>
        <c:crosses val="autoZero"/>
        <c:auto val="1"/>
        <c:lblAlgn val="ctr"/>
        <c:lblOffset val="100"/>
        <c:noMultiLvlLbl val="0"/>
      </c:catAx>
      <c:valAx>
        <c:axId val="2035546216"/>
        <c:scaling>
          <c:orientation val="minMax"/>
          <c:max val="0.0"/>
          <c:min val="-0.7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 baseline="0" dirty="0" smtClean="0">
                    <a:solidFill>
                      <a:srgbClr val="FFFF66"/>
                    </a:solidFill>
                  </a:rPr>
                  <a:t>Completed schooling in </a:t>
                </a:r>
                <a:r>
                  <a:rPr lang="en-US" sz="2000" baseline="0" dirty="0" err="1" smtClean="0">
                    <a:solidFill>
                      <a:srgbClr val="FFFF66"/>
                    </a:solidFill>
                  </a:rPr>
                  <a:t>sd</a:t>
                </a:r>
                <a:r>
                  <a:rPr lang="en-US" sz="2000" baseline="0" dirty="0" smtClean="0">
                    <a:solidFill>
                      <a:srgbClr val="FFFF66"/>
                    </a:solidFill>
                  </a:rPr>
                  <a:t> units</a:t>
                </a:r>
                <a:endParaRPr lang="en-US" sz="20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FF66"/>
                </a:solidFill>
              </a:defRPr>
            </a:pPr>
            <a:endParaRPr lang="en-US"/>
          </a:p>
        </c:txPr>
        <c:crossAx val="2035562312"/>
        <c:crosses val="autoZero"/>
        <c:crossBetween val="between"/>
        <c:majorUnit val="0.25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8570787625905"/>
          <c:y val="0.163520476036386"/>
          <c:w val="0.282464387464388"/>
          <c:h val="0.768871391076116"/>
        </c:manualLayout>
      </c:layout>
      <c:overlay val="0"/>
      <c:txPr>
        <a:bodyPr/>
        <a:lstStyle/>
        <a:p>
          <a:pPr>
            <a:defRPr sz="16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80151199049"/>
          <c:y val="0.0324200913242009"/>
          <c:w val="0.518901900083003"/>
          <c:h val="0.719946787473485"/>
        </c:manualLayout>
      </c:layou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NSLY - hyperactivity with full controls + sibling FE</c:v>
                </c:pt>
              </c:strCache>
            </c:strRef>
          </c:tx>
          <c:spPr>
            <a:ln cmpd="dbl">
              <a:noFill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Sheet1!$H$9:$H$13</c:f>
              <c:numCache>
                <c:formatCode>General</c:formatCode>
                <c:ptCount val="5"/>
                <c:pt idx="0">
                  <c:v>0.0</c:v>
                </c:pt>
                <c:pt idx="1">
                  <c:v>0.11</c:v>
                </c:pt>
                <c:pt idx="2">
                  <c:v>0.14</c:v>
                </c:pt>
                <c:pt idx="3">
                  <c:v>0.04</c:v>
                </c:pt>
                <c:pt idx="4">
                  <c:v>-0.07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Sheet1!$I$8</c:f>
              <c:strCache>
                <c:ptCount val="1"/>
                <c:pt idx="0">
                  <c:v>NLSY - hyperactivity with background and concurrent controls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sysDot"/>
            </a:ln>
          </c:spPr>
          <c:marker>
            <c:symbol val="triangle"/>
            <c:size val="8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29676739125558"/>
                  <c:y val="0.0211850573472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Sheet1!$I$9:$I$13</c:f>
              <c:numCache>
                <c:formatCode>0.00</c:formatCode>
                <c:ptCount val="5"/>
                <c:pt idx="0">
                  <c:v>0.0</c:v>
                </c:pt>
                <c:pt idx="1">
                  <c:v>-0.00666666666666667</c:v>
                </c:pt>
                <c:pt idx="2">
                  <c:v>-0.106666666666667</c:v>
                </c:pt>
                <c:pt idx="3">
                  <c:v>-0.133333333333333</c:v>
                </c:pt>
                <c:pt idx="4">
                  <c:v>-0.246666666666667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NLSY - hyperactivity with full background conrols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0.0152914925720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Sheet1!$J$9:$J$13</c:f>
              <c:numCache>
                <c:formatCode>0.00</c:formatCode>
                <c:ptCount val="5"/>
                <c:pt idx="0">
                  <c:v>0.0</c:v>
                </c:pt>
                <c:pt idx="1">
                  <c:v>-0.02</c:v>
                </c:pt>
                <c:pt idx="2">
                  <c:v>-0.146666666666667</c:v>
                </c:pt>
                <c:pt idx="3">
                  <c:v>-0.186666666666667</c:v>
                </c:pt>
                <c:pt idx="4">
                  <c:v>-0.36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NLSY - hyperactivity minimal controls</c:v>
                </c:pt>
              </c:strCache>
            </c:strRef>
          </c:tx>
          <c:spPr>
            <a:ln>
              <a:solidFill>
                <a:schemeClr val="bg1">
                  <a:alpha val="76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66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/>
                      <a:t>-0.59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Sheet1!$K$9:$K$13</c:f>
              <c:numCache>
                <c:formatCode>0.00</c:formatCode>
                <c:ptCount val="5"/>
                <c:pt idx="0">
                  <c:v>0.0</c:v>
                </c:pt>
                <c:pt idx="1">
                  <c:v>-0.0933333333333333</c:v>
                </c:pt>
                <c:pt idx="2">
                  <c:v>-0.233333333333333</c:v>
                </c:pt>
                <c:pt idx="3">
                  <c:v>-0.333333333333333</c:v>
                </c:pt>
                <c:pt idx="4">
                  <c:v>-0.586666666666667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Sheet1!$L$8</c:f>
              <c:strCache>
                <c:ptCount val="1"/>
                <c:pt idx="0">
                  <c:v>Hyperactivity and adult SES</c:v>
                </c:pt>
              </c:strCache>
            </c:strRef>
          </c:tx>
          <c:spPr>
            <a:ln>
              <a:solidFill>
                <a:srgbClr val="FFFF66">
                  <a:alpha val="76000"/>
                </a:srgbClr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6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Sheet1!$L$9:$L$13</c:f>
              <c:numCache>
                <c:formatCode>0.00</c:formatCode>
                <c:ptCount val="5"/>
                <c:pt idx="0">
                  <c:v>0.0</c:v>
                </c:pt>
                <c:pt idx="1">
                  <c:v>-0.23</c:v>
                </c:pt>
                <c:pt idx="2">
                  <c:v>-0.31</c:v>
                </c:pt>
                <c:pt idx="3">
                  <c:v>-0.64</c:v>
                </c:pt>
                <c:pt idx="4">
                  <c:v>-0.71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Sheet1!$M$8</c:f>
              <c:strCache>
                <c:ptCount val="1"/>
                <c:pt idx="0">
                  <c:v>Hyperactivity and income</c:v>
                </c:pt>
              </c:strCache>
            </c:strRef>
          </c:tx>
          <c:spPr>
            <a:ln>
              <a:solidFill>
                <a:srgbClr val="FCD380"/>
              </a:solidFill>
            </a:ln>
          </c:spPr>
          <c:marker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00284900284900274"/>
                  <c:y val="0.011415525114155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dirty="0">
                        <a:solidFill>
                          <a:srgbClr val="FCD380"/>
                        </a:solidFill>
                      </a:rPr>
                      <a:t>-0.45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Sheet1!$M$9:$M$13</c:f>
              <c:numCache>
                <c:formatCode>0.00</c:formatCode>
                <c:ptCount val="5"/>
                <c:pt idx="0">
                  <c:v>0.0</c:v>
                </c:pt>
                <c:pt idx="1">
                  <c:v>-0.05</c:v>
                </c:pt>
                <c:pt idx="2">
                  <c:v>-0.24</c:v>
                </c:pt>
                <c:pt idx="3">
                  <c:v>-0.37</c:v>
                </c:pt>
                <c:pt idx="4">
                  <c:v>-0.45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1096904"/>
        <c:axId val="2121102808"/>
      </c:lineChart>
      <c:catAx>
        <c:axId val="2121096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FFFF66"/>
                    </a:solidFill>
                  </a:rPr>
                  <a:t>Hyperactivity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quintiles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>
            <c:manualLayout>
              <c:xMode val="edge"/>
              <c:yMode val="edge"/>
              <c:x val="0.247970702380151"/>
              <c:y val="0.90251141552511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rgbClr val="FFFF66"/>
                </a:solidFill>
              </a:defRPr>
            </a:pPr>
            <a:endParaRPr lang="en-US"/>
          </a:p>
        </c:txPr>
        <c:crossAx val="2121102808"/>
        <c:crosses val="autoZero"/>
        <c:auto val="1"/>
        <c:lblAlgn val="ctr"/>
        <c:lblOffset val="100"/>
        <c:noMultiLvlLbl val="0"/>
      </c:catAx>
      <c:valAx>
        <c:axId val="2121102808"/>
        <c:scaling>
          <c:orientation val="minMax"/>
          <c:max val="0.0"/>
          <c:min val="-0.7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 baseline="0" dirty="0" smtClean="0">
                    <a:solidFill>
                      <a:srgbClr val="FFFF66"/>
                    </a:solidFill>
                  </a:rPr>
                  <a:t>Completed schooling in </a:t>
                </a:r>
                <a:r>
                  <a:rPr lang="en-US" sz="2000" baseline="0" dirty="0" err="1" smtClean="0">
                    <a:solidFill>
                      <a:srgbClr val="FFFF66"/>
                    </a:solidFill>
                  </a:rPr>
                  <a:t>sd</a:t>
                </a:r>
                <a:r>
                  <a:rPr lang="en-US" sz="2000" baseline="0" dirty="0" smtClean="0">
                    <a:solidFill>
                      <a:srgbClr val="FFFF66"/>
                    </a:solidFill>
                  </a:rPr>
                  <a:t> units</a:t>
                </a:r>
                <a:endParaRPr lang="en-US" sz="20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FF66"/>
                </a:solidFill>
              </a:defRPr>
            </a:pPr>
            <a:endParaRPr lang="en-US"/>
          </a:p>
        </c:txPr>
        <c:crossAx val="2121096904"/>
        <c:crosses val="autoZero"/>
        <c:crossBetween val="between"/>
        <c:majorUnit val="0.25"/>
      </c:valAx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8570787625905"/>
          <c:y val="0.163520476036386"/>
          <c:w val="0.282464387464388"/>
          <c:h val="0.768871391076116"/>
        </c:manualLayout>
      </c:layout>
      <c:overlay val="0"/>
      <c:txPr>
        <a:bodyPr/>
        <a:lstStyle/>
        <a:p>
          <a:pPr>
            <a:defRPr sz="16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80151199049"/>
          <c:y val="0.0324200913242009"/>
          <c:w val="0.518901900083003"/>
          <c:h val="0.719946787473485"/>
        </c:manualLayout>
      </c:layou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NSLY - hyperactivity with full controls + sibling FE</c:v>
                </c:pt>
              </c:strCache>
            </c:strRef>
          </c:tx>
          <c:spPr>
            <a:ln cmpd="dbl">
              <a:noFill/>
            </a:ln>
          </c:spPr>
          <c:marker>
            <c:symbol val="none"/>
          </c:marker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Sheet1!$H$9:$H$13</c:f>
              <c:numCache>
                <c:formatCode>General</c:formatCode>
                <c:ptCount val="5"/>
                <c:pt idx="0">
                  <c:v>0.0</c:v>
                </c:pt>
                <c:pt idx="1">
                  <c:v>0.11</c:v>
                </c:pt>
                <c:pt idx="2">
                  <c:v>0.14</c:v>
                </c:pt>
                <c:pt idx="3">
                  <c:v>0.04</c:v>
                </c:pt>
                <c:pt idx="4">
                  <c:v>-0.07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Sheet1!$I$8</c:f>
              <c:strCache>
                <c:ptCount val="1"/>
                <c:pt idx="0">
                  <c:v>NLSY - hyperactivity with background and concurrent controls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sysDot"/>
            </a:ln>
          </c:spPr>
          <c:marker>
            <c:symbol val="triangle"/>
            <c:size val="8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29676739125558"/>
                  <c:y val="0.0211850573472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Sheet1!$I$9:$I$13</c:f>
              <c:numCache>
                <c:formatCode>0.00</c:formatCode>
                <c:ptCount val="5"/>
                <c:pt idx="0">
                  <c:v>0.0</c:v>
                </c:pt>
                <c:pt idx="1">
                  <c:v>-0.00666666666666667</c:v>
                </c:pt>
                <c:pt idx="2">
                  <c:v>-0.106666666666667</c:v>
                </c:pt>
                <c:pt idx="3">
                  <c:v>-0.133333333333333</c:v>
                </c:pt>
                <c:pt idx="4">
                  <c:v>-0.246666666666667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NLSY - hyperactivity with full background conrols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0.0152914925720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Sheet1!$J$9:$J$13</c:f>
              <c:numCache>
                <c:formatCode>0.00</c:formatCode>
                <c:ptCount val="5"/>
                <c:pt idx="0">
                  <c:v>0.0</c:v>
                </c:pt>
                <c:pt idx="1">
                  <c:v>-0.02</c:v>
                </c:pt>
                <c:pt idx="2">
                  <c:v>-0.146666666666667</c:v>
                </c:pt>
                <c:pt idx="3">
                  <c:v>-0.186666666666667</c:v>
                </c:pt>
                <c:pt idx="4">
                  <c:v>-0.36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NLSY - hyperactivity minimal controls</c:v>
                </c:pt>
              </c:strCache>
            </c:strRef>
          </c:tx>
          <c:spPr>
            <a:ln>
              <a:solidFill>
                <a:schemeClr val="bg1">
                  <a:alpha val="76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66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/>
                      <a:t>-0.59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Sheet1!$K$9:$K$13</c:f>
              <c:numCache>
                <c:formatCode>0.00</c:formatCode>
                <c:ptCount val="5"/>
                <c:pt idx="0">
                  <c:v>0.0</c:v>
                </c:pt>
                <c:pt idx="1">
                  <c:v>-0.0933333333333333</c:v>
                </c:pt>
                <c:pt idx="2">
                  <c:v>-0.233333333333333</c:v>
                </c:pt>
                <c:pt idx="3">
                  <c:v>-0.333333333333333</c:v>
                </c:pt>
                <c:pt idx="4">
                  <c:v>-0.586666666666667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Sheet1!$L$8</c:f>
              <c:strCache>
                <c:ptCount val="1"/>
                <c:pt idx="0">
                  <c:v>Hyperactivity and adult SES</c:v>
                </c:pt>
              </c:strCache>
            </c:strRef>
          </c:tx>
          <c:spPr>
            <a:ln>
              <a:solidFill>
                <a:srgbClr val="FFFF66">
                  <a:alpha val="76000"/>
                </a:srgbClr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6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Sheet1!$L$9:$L$13</c:f>
              <c:numCache>
                <c:formatCode>0.00</c:formatCode>
                <c:ptCount val="5"/>
                <c:pt idx="0">
                  <c:v>0.0</c:v>
                </c:pt>
                <c:pt idx="1">
                  <c:v>-0.23</c:v>
                </c:pt>
                <c:pt idx="2">
                  <c:v>-0.31</c:v>
                </c:pt>
                <c:pt idx="3">
                  <c:v>-0.64</c:v>
                </c:pt>
                <c:pt idx="4">
                  <c:v>-0.71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Sheet1!$M$8</c:f>
              <c:strCache>
                <c:ptCount val="1"/>
                <c:pt idx="0">
                  <c:v>Hyperactivity and income</c:v>
                </c:pt>
              </c:strCache>
            </c:strRef>
          </c:tx>
          <c:spPr>
            <a:ln>
              <a:solidFill>
                <a:srgbClr val="FCD380"/>
              </a:solidFill>
            </a:ln>
          </c:spPr>
          <c:marker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00284900284900274"/>
                  <c:y val="0.011415525114155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dirty="0">
                        <a:solidFill>
                          <a:srgbClr val="FCD380"/>
                        </a:solidFill>
                      </a:rPr>
                      <a:t>-0.45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Sheet1!$M$9:$M$13</c:f>
              <c:numCache>
                <c:formatCode>0.00</c:formatCode>
                <c:ptCount val="5"/>
                <c:pt idx="0">
                  <c:v>0.0</c:v>
                </c:pt>
                <c:pt idx="1">
                  <c:v>-0.05</c:v>
                </c:pt>
                <c:pt idx="2">
                  <c:v>-0.24</c:v>
                </c:pt>
                <c:pt idx="3">
                  <c:v>-0.37</c:v>
                </c:pt>
                <c:pt idx="4">
                  <c:v>-0.45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582584"/>
        <c:axId val="2119607768"/>
      </c:lineChart>
      <c:catAx>
        <c:axId val="2119582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FFFF66"/>
                    </a:solidFill>
                  </a:rPr>
                  <a:t>Hyperactivity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quintiles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>
            <c:manualLayout>
              <c:xMode val="edge"/>
              <c:yMode val="edge"/>
              <c:x val="0.247970702380151"/>
              <c:y val="0.90251141552511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rgbClr val="FFFF66"/>
                </a:solidFill>
              </a:defRPr>
            </a:pPr>
            <a:endParaRPr lang="en-US"/>
          </a:p>
        </c:txPr>
        <c:crossAx val="2119607768"/>
        <c:crosses val="autoZero"/>
        <c:auto val="1"/>
        <c:lblAlgn val="ctr"/>
        <c:lblOffset val="100"/>
        <c:noMultiLvlLbl val="0"/>
      </c:catAx>
      <c:valAx>
        <c:axId val="2119607768"/>
        <c:scaling>
          <c:orientation val="minMax"/>
          <c:max val="0.25"/>
          <c:min val="-0.7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sz="2000" baseline="0" dirty="0" smtClean="0">
                    <a:solidFill>
                      <a:srgbClr val="FFFF66"/>
                    </a:solidFill>
                  </a:rPr>
                  <a:t>Completed schooling in </a:t>
                </a:r>
                <a:r>
                  <a:rPr lang="en-US" sz="2000" baseline="0" dirty="0" err="1" smtClean="0">
                    <a:solidFill>
                      <a:srgbClr val="FFFF66"/>
                    </a:solidFill>
                  </a:rPr>
                  <a:t>sd</a:t>
                </a:r>
                <a:r>
                  <a:rPr lang="en-US" sz="2000" baseline="0" dirty="0" smtClean="0">
                    <a:solidFill>
                      <a:srgbClr val="FFFF66"/>
                    </a:solidFill>
                  </a:rPr>
                  <a:t> units</a:t>
                </a:r>
                <a:endParaRPr lang="en-US" sz="20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FF66"/>
                </a:solidFill>
              </a:defRPr>
            </a:pPr>
            <a:endParaRPr lang="en-US"/>
          </a:p>
        </c:txPr>
        <c:crossAx val="2119582584"/>
        <c:crosses val="autoZero"/>
        <c:crossBetween val="between"/>
        <c:majorUnit val="0.25"/>
      </c:valAx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8570787625905"/>
          <c:y val="0.163520476036386"/>
          <c:w val="0.282464387464388"/>
          <c:h val="0.768871391076116"/>
        </c:manualLayout>
      </c:layout>
      <c:overlay val="0"/>
      <c:txPr>
        <a:bodyPr/>
        <a:lstStyle/>
        <a:p>
          <a:pPr>
            <a:defRPr sz="16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135136954035"/>
          <c:y val="0.0324200913242009"/>
          <c:w val="0.533146914328017"/>
          <c:h val="0.719946787473485"/>
        </c:manualLayout>
      </c:layou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NSLY - hyperactivity with full controls + sibling FE</c:v>
                </c:pt>
              </c:strCache>
            </c:strRef>
          </c:tx>
          <c:spPr>
            <a:ln cmpd="dbl">
              <a:solidFill>
                <a:schemeClr val="bg1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-0.0229372388581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Sheet1!$H$9:$H$13</c:f>
              <c:numCache>
                <c:formatCode>General</c:formatCode>
                <c:ptCount val="5"/>
                <c:pt idx="0">
                  <c:v>0.0</c:v>
                </c:pt>
                <c:pt idx="1">
                  <c:v>0.11</c:v>
                </c:pt>
                <c:pt idx="2">
                  <c:v>0.14</c:v>
                </c:pt>
                <c:pt idx="3">
                  <c:v>0.04</c:v>
                </c:pt>
                <c:pt idx="4">
                  <c:v>-0.07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Sheet1!$I$8</c:f>
              <c:strCache>
                <c:ptCount val="1"/>
                <c:pt idx="0">
                  <c:v>NLSY - hyperactivity with background and concurrent controls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sysDot"/>
            </a:ln>
          </c:spPr>
          <c:marker>
            <c:symbol val="triangle"/>
            <c:size val="8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29676739125558"/>
                  <c:y val="0.0211850573472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Sheet1!$I$9:$I$13</c:f>
              <c:numCache>
                <c:formatCode>0.00</c:formatCode>
                <c:ptCount val="5"/>
                <c:pt idx="0">
                  <c:v>0.0</c:v>
                </c:pt>
                <c:pt idx="1">
                  <c:v>-0.00666666666666667</c:v>
                </c:pt>
                <c:pt idx="2">
                  <c:v>-0.106666666666667</c:v>
                </c:pt>
                <c:pt idx="3">
                  <c:v>-0.133333333333333</c:v>
                </c:pt>
                <c:pt idx="4">
                  <c:v>-0.246666666666667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NLSY - hyperactivity with full background conrols</c:v>
                </c:pt>
              </c:strCache>
            </c:strRef>
          </c:tx>
          <c:spPr>
            <a:ln w="38100">
              <a:solidFill>
                <a:schemeClr val="bg1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00154320987654321"/>
                  <c:y val="0.0152914925720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Sheet1!$J$9:$J$13</c:f>
              <c:numCache>
                <c:formatCode>0.00</c:formatCode>
                <c:ptCount val="5"/>
                <c:pt idx="0">
                  <c:v>0.0</c:v>
                </c:pt>
                <c:pt idx="1">
                  <c:v>-0.02</c:v>
                </c:pt>
                <c:pt idx="2">
                  <c:v>-0.146666666666667</c:v>
                </c:pt>
                <c:pt idx="3">
                  <c:v>-0.186666666666667</c:v>
                </c:pt>
                <c:pt idx="4">
                  <c:v>-0.36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Sheet1!$K$8</c:f>
              <c:strCache>
                <c:ptCount val="1"/>
                <c:pt idx="0">
                  <c:v>NLSY - hyperactivity minimal controls</c:v>
                </c:pt>
              </c:strCache>
            </c:strRef>
          </c:tx>
          <c:spPr>
            <a:ln>
              <a:solidFill>
                <a:schemeClr val="bg1">
                  <a:alpha val="76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66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/>
                      <a:t>-0.59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Sheet1!$K$9:$K$13</c:f>
              <c:numCache>
                <c:formatCode>0.00</c:formatCode>
                <c:ptCount val="5"/>
                <c:pt idx="0">
                  <c:v>0.0</c:v>
                </c:pt>
                <c:pt idx="1">
                  <c:v>-0.0933333333333333</c:v>
                </c:pt>
                <c:pt idx="2">
                  <c:v>-0.233333333333333</c:v>
                </c:pt>
                <c:pt idx="3">
                  <c:v>-0.333333333333333</c:v>
                </c:pt>
                <c:pt idx="4">
                  <c:v>-0.586666666666667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Sheet1!$L$8</c:f>
              <c:strCache>
                <c:ptCount val="1"/>
                <c:pt idx="0">
                  <c:v>Hyperactivity and adult SES</c:v>
                </c:pt>
              </c:strCache>
            </c:strRef>
          </c:tx>
          <c:spPr>
            <a:ln>
              <a:solidFill>
                <a:srgbClr val="FFFF66">
                  <a:alpha val="76000"/>
                </a:srgbClr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6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Sheet1!$L$9:$L$13</c:f>
              <c:numCache>
                <c:formatCode>0.00</c:formatCode>
                <c:ptCount val="5"/>
                <c:pt idx="0">
                  <c:v>0.0</c:v>
                </c:pt>
                <c:pt idx="1">
                  <c:v>-0.23</c:v>
                </c:pt>
                <c:pt idx="2">
                  <c:v>-0.31</c:v>
                </c:pt>
                <c:pt idx="3">
                  <c:v>-0.64</c:v>
                </c:pt>
                <c:pt idx="4">
                  <c:v>-0.71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Sheet1!$M$8</c:f>
              <c:strCache>
                <c:ptCount val="1"/>
                <c:pt idx="0">
                  <c:v>Hyperactivity and income</c:v>
                </c:pt>
              </c:strCache>
            </c:strRef>
          </c:tx>
          <c:spPr>
            <a:ln>
              <a:solidFill>
                <a:srgbClr val="FCD380"/>
              </a:solidFill>
            </a:ln>
          </c:spPr>
          <c:marker>
            <c:spPr>
              <a:solidFill>
                <a:schemeClr val="bg1"/>
              </a:solidFill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00284900284900274"/>
                  <c:y val="0.011415525114155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dirty="0">
                        <a:solidFill>
                          <a:srgbClr val="FFFF66"/>
                        </a:solidFill>
                      </a:rPr>
                      <a:t>-0.45</a:t>
                    </a:r>
                    <a:endParaRPr lang="en-US" sz="1800" b="0" dirty="0">
                      <a:solidFill>
                        <a:srgbClr val="FCD38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FFFF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Sheet1!$G$9:$G$13</c:f>
              <c:strCache>
                <c:ptCount val="5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</c:strCache>
            </c:strRef>
          </c:cat>
          <c:val>
            <c:numRef>
              <c:f>Sheet1!$M$9:$M$13</c:f>
              <c:numCache>
                <c:formatCode>0.00</c:formatCode>
                <c:ptCount val="5"/>
                <c:pt idx="0">
                  <c:v>0.0</c:v>
                </c:pt>
                <c:pt idx="1">
                  <c:v>-0.05</c:v>
                </c:pt>
                <c:pt idx="2">
                  <c:v>-0.24</c:v>
                </c:pt>
                <c:pt idx="3">
                  <c:v>-0.37</c:v>
                </c:pt>
                <c:pt idx="4">
                  <c:v>-0.45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490280"/>
        <c:axId val="2119264856"/>
      </c:lineChart>
      <c:catAx>
        <c:axId val="2119490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FFFF66"/>
                    </a:solidFill>
                  </a:rPr>
                  <a:t>Hyperactivity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quintiles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layout>
            <c:manualLayout>
              <c:xMode val="edge"/>
              <c:yMode val="edge"/>
              <c:x val="0.247970702380151"/>
              <c:y val="0.902511415525115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rgbClr val="FFFF66"/>
                </a:solidFill>
              </a:defRPr>
            </a:pPr>
            <a:endParaRPr lang="en-US"/>
          </a:p>
        </c:txPr>
        <c:crossAx val="2119264856"/>
        <c:crosses val="autoZero"/>
        <c:auto val="1"/>
        <c:lblAlgn val="ctr"/>
        <c:lblOffset val="100"/>
        <c:noMultiLvlLbl val="0"/>
      </c:catAx>
      <c:valAx>
        <c:axId val="2119264856"/>
        <c:scaling>
          <c:orientation val="minMax"/>
          <c:max val="0.25"/>
          <c:min val="-0.7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66"/>
                    </a:solidFill>
                  </a:defRPr>
                </a:pPr>
                <a:r>
                  <a:rPr lang="en-US" baseline="0" dirty="0" smtClean="0">
                    <a:solidFill>
                      <a:srgbClr val="FFFF66"/>
                    </a:solidFill>
                  </a:rPr>
                  <a:t>Completed schooling in </a:t>
                </a:r>
                <a:r>
                  <a:rPr lang="en-US" baseline="0" dirty="0" err="1" smtClean="0">
                    <a:solidFill>
                      <a:srgbClr val="FFFF66"/>
                    </a:solidFill>
                  </a:rPr>
                  <a:t>sd</a:t>
                </a:r>
                <a:r>
                  <a:rPr lang="en-US" baseline="0" dirty="0" smtClean="0">
                    <a:solidFill>
                      <a:srgbClr val="FFFF66"/>
                    </a:solidFill>
                  </a:rPr>
                  <a:t> units</a:t>
                </a:r>
                <a:endParaRPr lang="en-US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rgbClr val="FFFF66"/>
                </a:solidFill>
              </a:defRPr>
            </a:pPr>
            <a:endParaRPr lang="en-US"/>
          </a:p>
        </c:txPr>
        <c:crossAx val="2119490280"/>
        <c:crosses val="autoZero"/>
        <c:crossBetween val="between"/>
        <c:majorUnit val="0.25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8570787625905"/>
          <c:y val="0.163520476036386"/>
          <c:w val="0.282464387464388"/>
          <c:h val="0.768871391076116"/>
        </c:manualLayout>
      </c:layout>
      <c:overlay val="0"/>
      <c:txPr>
        <a:bodyPr/>
        <a:lstStyle/>
        <a:p>
          <a:pPr>
            <a:defRPr sz="1600">
              <a:solidFill>
                <a:srgbClr val="FFFF6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Y-Values3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FFFF66"/>
              </a:solidFill>
            </c:spPr>
          </c:marker>
          <c:trendline>
            <c:spPr>
              <a:ln w="50800">
                <a:solidFill>
                  <a:srgbClr val="FFFF66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Sheet1!$A$2:$A$51</c:f>
              <c:numCache>
                <c:formatCode>0.000</c:formatCode>
                <c:ptCount val="5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  <c:pt idx="26">
                  <c:v>3.0</c:v>
                </c:pt>
                <c:pt idx="27">
                  <c:v>3.0</c:v>
                </c:pt>
                <c:pt idx="28">
                  <c:v>3.0</c:v>
                </c:pt>
                <c:pt idx="29">
                  <c:v>3.0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4.0</c:v>
                </c:pt>
                <c:pt idx="36">
                  <c:v>4.0</c:v>
                </c:pt>
                <c:pt idx="37">
                  <c:v>4.0</c:v>
                </c:pt>
                <c:pt idx="38">
                  <c:v>4.0</c:v>
                </c:pt>
                <c:pt idx="39">
                  <c:v>4.0</c:v>
                </c:pt>
                <c:pt idx="40">
                  <c:v>5.0</c:v>
                </c:pt>
                <c:pt idx="41">
                  <c:v>5.0</c:v>
                </c:pt>
                <c:pt idx="42">
                  <c:v>5.0</c:v>
                </c:pt>
                <c:pt idx="43">
                  <c:v>5.0</c:v>
                </c:pt>
                <c:pt idx="44">
                  <c:v>5.0</c:v>
                </c:pt>
                <c:pt idx="45">
                  <c:v>5.0</c:v>
                </c:pt>
                <c:pt idx="46">
                  <c:v>5.0</c:v>
                </c:pt>
                <c:pt idx="47">
                  <c:v>5.0</c:v>
                </c:pt>
                <c:pt idx="48">
                  <c:v>5.0</c:v>
                </c:pt>
                <c:pt idx="49">
                  <c:v>5.0</c:v>
                </c:pt>
              </c:numCache>
            </c:numRef>
          </c:xVal>
          <c:yVal>
            <c:numRef>
              <c:f>Sheet1!$B$2:$B$51</c:f>
              <c:numCache>
                <c:formatCode>0.000</c:formatCode>
                <c:ptCount val="5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  <c:pt idx="26">
                  <c:v>3.0</c:v>
                </c:pt>
                <c:pt idx="27">
                  <c:v>3.0</c:v>
                </c:pt>
                <c:pt idx="28">
                  <c:v>3.0</c:v>
                </c:pt>
                <c:pt idx="29">
                  <c:v>3.0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4.0</c:v>
                </c:pt>
                <c:pt idx="36">
                  <c:v>4.0</c:v>
                </c:pt>
                <c:pt idx="37">
                  <c:v>4.0</c:v>
                </c:pt>
                <c:pt idx="38">
                  <c:v>4.0</c:v>
                </c:pt>
                <c:pt idx="39">
                  <c:v>4.0</c:v>
                </c:pt>
                <c:pt idx="40">
                  <c:v>5.0</c:v>
                </c:pt>
                <c:pt idx="41">
                  <c:v>5.0</c:v>
                </c:pt>
                <c:pt idx="42">
                  <c:v>5.0</c:v>
                </c:pt>
                <c:pt idx="43">
                  <c:v>5.0</c:v>
                </c:pt>
                <c:pt idx="44">
                  <c:v>5.0</c:v>
                </c:pt>
                <c:pt idx="45">
                  <c:v>5.0</c:v>
                </c:pt>
                <c:pt idx="46">
                  <c:v>5.0</c:v>
                </c:pt>
                <c:pt idx="47">
                  <c:v>5.0</c:v>
                </c:pt>
                <c:pt idx="48">
                  <c:v>5.0</c:v>
                </c:pt>
                <c:pt idx="4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953144"/>
        <c:axId val="2117945816"/>
      </c:scatterChart>
      <c:valAx>
        <c:axId val="2117953144"/>
        <c:scaling>
          <c:orientation val="minMax"/>
          <c:max val="5.0"/>
          <c:min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3200" dirty="0" smtClean="0">
                    <a:solidFill>
                      <a:srgbClr val="FFFF66"/>
                    </a:solidFill>
                  </a:rPr>
                  <a:t>Self-control</a:t>
                </a:r>
                <a:endParaRPr lang="en-US" sz="32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FFFF66"/>
                </a:solidFill>
              </a:defRPr>
            </a:pPr>
            <a:endParaRPr lang="en-US"/>
          </a:p>
        </c:txPr>
        <c:crossAx val="2117945816"/>
        <c:crosses val="autoZero"/>
        <c:crossBetween val="midCat"/>
      </c:valAx>
      <c:valAx>
        <c:axId val="2117945816"/>
        <c:scaling>
          <c:orientation val="minMax"/>
          <c:max val="6.0"/>
          <c:min val="0.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FFFF66"/>
                </a:solidFill>
              </a:defRPr>
            </a:pPr>
            <a:endParaRPr lang="en-US"/>
          </a:p>
        </c:txPr>
        <c:crossAx val="21179531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Y-Values3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FFFF66"/>
              </a:solidFill>
            </c:spPr>
          </c:marker>
          <c:trendline>
            <c:spPr>
              <a:ln w="50800">
                <a:solidFill>
                  <a:srgbClr val="FFFF66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Sheet1!$A$2:$A$51</c:f>
              <c:numCache>
                <c:formatCode>0.000</c:formatCode>
                <c:ptCount val="5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  <c:pt idx="26">
                  <c:v>3.0</c:v>
                </c:pt>
                <c:pt idx="27">
                  <c:v>3.0</c:v>
                </c:pt>
                <c:pt idx="28">
                  <c:v>3.0</c:v>
                </c:pt>
                <c:pt idx="29">
                  <c:v>3.0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4.0</c:v>
                </c:pt>
                <c:pt idx="36">
                  <c:v>4.0</c:v>
                </c:pt>
                <c:pt idx="37">
                  <c:v>4.0</c:v>
                </c:pt>
                <c:pt idx="38">
                  <c:v>4.0</c:v>
                </c:pt>
                <c:pt idx="39">
                  <c:v>4.0</c:v>
                </c:pt>
                <c:pt idx="40">
                  <c:v>5.0</c:v>
                </c:pt>
                <c:pt idx="41">
                  <c:v>5.0</c:v>
                </c:pt>
                <c:pt idx="42">
                  <c:v>5.0</c:v>
                </c:pt>
                <c:pt idx="43">
                  <c:v>5.0</c:v>
                </c:pt>
                <c:pt idx="44">
                  <c:v>5.0</c:v>
                </c:pt>
                <c:pt idx="45">
                  <c:v>5.0</c:v>
                </c:pt>
                <c:pt idx="46">
                  <c:v>5.0</c:v>
                </c:pt>
                <c:pt idx="47">
                  <c:v>5.0</c:v>
                </c:pt>
                <c:pt idx="48">
                  <c:v>5.0</c:v>
                </c:pt>
                <c:pt idx="49">
                  <c:v>5.0</c:v>
                </c:pt>
              </c:numCache>
            </c:numRef>
          </c:xVal>
          <c:yVal>
            <c:numRef>
              <c:f>Sheet1!$B$2:$B$51</c:f>
              <c:numCache>
                <c:formatCode>0.000</c:formatCode>
                <c:ptCount val="50"/>
                <c:pt idx="0">
                  <c:v>1.579287619773028</c:v>
                </c:pt>
                <c:pt idx="1">
                  <c:v>0.97909292986238</c:v>
                </c:pt>
                <c:pt idx="2">
                  <c:v>1.728258434062551</c:v>
                </c:pt>
                <c:pt idx="3">
                  <c:v>0.320493044191674</c:v>
                </c:pt>
                <c:pt idx="4">
                  <c:v>0.526077504588298</c:v>
                </c:pt>
                <c:pt idx="5">
                  <c:v>0.104055933494709</c:v>
                </c:pt>
                <c:pt idx="6">
                  <c:v>0.331504977941092</c:v>
                </c:pt>
                <c:pt idx="7">
                  <c:v>1.820539871102904</c:v>
                </c:pt>
                <c:pt idx="8">
                  <c:v>0.570250953558083</c:v>
                </c:pt>
                <c:pt idx="9">
                  <c:v>1.803103579144864</c:v>
                </c:pt>
                <c:pt idx="10">
                  <c:v>2.680489148881285</c:v>
                </c:pt>
                <c:pt idx="11">
                  <c:v>1.929603920446506</c:v>
                </c:pt>
                <c:pt idx="12">
                  <c:v>1.782460569943125</c:v>
                </c:pt>
                <c:pt idx="13">
                  <c:v>2.405022682112677</c:v>
                </c:pt>
                <c:pt idx="14">
                  <c:v>2.037449827996477</c:v>
                </c:pt>
                <c:pt idx="15">
                  <c:v>2.667950930029819</c:v>
                </c:pt>
                <c:pt idx="16">
                  <c:v>1.298239224693807</c:v>
                </c:pt>
                <c:pt idx="17">
                  <c:v>2.22252652052356</c:v>
                </c:pt>
                <c:pt idx="18">
                  <c:v>2.446243558443212</c:v>
                </c:pt>
                <c:pt idx="19">
                  <c:v>2.080269757061385</c:v>
                </c:pt>
                <c:pt idx="20">
                  <c:v>2.511296233513765</c:v>
                </c:pt>
                <c:pt idx="21">
                  <c:v>3.786486537445037</c:v>
                </c:pt>
                <c:pt idx="22">
                  <c:v>3.003949589102005</c:v>
                </c:pt>
                <c:pt idx="23">
                  <c:v>2.777681435281475</c:v>
                </c:pt>
                <c:pt idx="24">
                  <c:v>2.551248119600329</c:v>
                </c:pt>
                <c:pt idx="25">
                  <c:v>3.503135866125668</c:v>
                </c:pt>
                <c:pt idx="26">
                  <c:v>3.019210436261619</c:v>
                </c:pt>
                <c:pt idx="27">
                  <c:v>2.804791843162288</c:v>
                </c:pt>
                <c:pt idx="28">
                  <c:v>3.030229567901228</c:v>
                </c:pt>
                <c:pt idx="29">
                  <c:v>3.084690001960524</c:v>
                </c:pt>
                <c:pt idx="30">
                  <c:v>3.317361800499775</c:v>
                </c:pt>
                <c:pt idx="31">
                  <c:v>4.677146648954049</c:v>
                </c:pt>
                <c:pt idx="32">
                  <c:v>4.570564436563428</c:v>
                </c:pt>
                <c:pt idx="33">
                  <c:v>4.687377287707397</c:v>
                </c:pt>
                <c:pt idx="34">
                  <c:v>3.221460533112432</c:v>
                </c:pt>
                <c:pt idx="35">
                  <c:v>4.87960065822833</c:v>
                </c:pt>
                <c:pt idx="36">
                  <c:v>3.352963209009174</c:v>
                </c:pt>
                <c:pt idx="37">
                  <c:v>4.833098498458998</c:v>
                </c:pt>
                <c:pt idx="38">
                  <c:v>4.117120110664595</c:v>
                </c:pt>
                <c:pt idx="39">
                  <c:v>4.014627800179094</c:v>
                </c:pt>
                <c:pt idx="40">
                  <c:v>4.996934090675031</c:v>
                </c:pt>
                <c:pt idx="41">
                  <c:v>4.607734094749137</c:v>
                </c:pt>
                <c:pt idx="42">
                  <c:v>5.10660075188533</c:v>
                </c:pt>
                <c:pt idx="43">
                  <c:v>5.654789532461835</c:v>
                </c:pt>
                <c:pt idx="44">
                  <c:v>5.221715233826275</c:v>
                </c:pt>
                <c:pt idx="45">
                  <c:v>5.971302607268875</c:v>
                </c:pt>
                <c:pt idx="46">
                  <c:v>5.736021396716473</c:v>
                </c:pt>
                <c:pt idx="47">
                  <c:v>5.49944175048019</c:v>
                </c:pt>
                <c:pt idx="48">
                  <c:v>5.130467899131487</c:v>
                </c:pt>
                <c:pt idx="49">
                  <c:v>4.945005825646342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886904"/>
        <c:axId val="2117882824"/>
      </c:scatterChart>
      <c:valAx>
        <c:axId val="2117886904"/>
        <c:scaling>
          <c:orientation val="minMax"/>
          <c:max val="5.0"/>
          <c:min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3200" dirty="0" smtClean="0">
                    <a:solidFill>
                      <a:srgbClr val="FFFF66"/>
                    </a:solidFill>
                  </a:rPr>
                  <a:t>Self-control</a:t>
                </a:r>
                <a:endParaRPr lang="en-US" sz="32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FFFF66"/>
                </a:solidFill>
              </a:defRPr>
            </a:pPr>
            <a:endParaRPr lang="en-US"/>
          </a:p>
        </c:txPr>
        <c:crossAx val="2117882824"/>
        <c:crosses val="autoZero"/>
        <c:crossBetween val="midCat"/>
      </c:valAx>
      <c:valAx>
        <c:axId val="2117882824"/>
        <c:scaling>
          <c:orientation val="minMax"/>
          <c:max val="6.0"/>
          <c:min val="0.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FFFF66"/>
                </a:solidFill>
              </a:defRPr>
            </a:pPr>
            <a:endParaRPr lang="en-US"/>
          </a:p>
        </c:txPr>
        <c:crossAx val="21178869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X-Values2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FFFF66"/>
              </a:solidFill>
            </c:spPr>
          </c:marker>
          <c:trendline>
            <c:spPr>
              <a:ln w="50800">
                <a:solidFill>
                  <a:srgbClr val="FFFF66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Sheet1!$A$2:$A$51</c:f>
              <c:numCache>
                <c:formatCode>0.000</c:formatCode>
                <c:ptCount val="50"/>
                <c:pt idx="0">
                  <c:v>0.286670443973768</c:v>
                </c:pt>
                <c:pt idx="1">
                  <c:v>1.616231103527179</c:v>
                </c:pt>
                <c:pt idx="2">
                  <c:v>1.742370591254074</c:v>
                </c:pt>
                <c:pt idx="3">
                  <c:v>1.2750915184234</c:v>
                </c:pt>
                <c:pt idx="4">
                  <c:v>1.767323669674642</c:v>
                </c:pt>
                <c:pt idx="5">
                  <c:v>0.445660888685045</c:v>
                </c:pt>
                <c:pt idx="6">
                  <c:v>1.503514685401315</c:v>
                </c:pt>
                <c:pt idx="7">
                  <c:v>1.083134909034296</c:v>
                </c:pt>
                <c:pt idx="8">
                  <c:v>0.269395039559692</c:v>
                </c:pt>
                <c:pt idx="9">
                  <c:v>0.167803271825696</c:v>
                </c:pt>
                <c:pt idx="10">
                  <c:v>2.039098350703988</c:v>
                </c:pt>
                <c:pt idx="11">
                  <c:v>2.458511119050753</c:v>
                </c:pt>
                <c:pt idx="12">
                  <c:v>2.202290466026937</c:v>
                </c:pt>
                <c:pt idx="13">
                  <c:v>1.863228376525553</c:v>
                </c:pt>
                <c:pt idx="14">
                  <c:v>2.1932978027951</c:v>
                </c:pt>
                <c:pt idx="15">
                  <c:v>2.080604388892606</c:v>
                </c:pt>
                <c:pt idx="16">
                  <c:v>2.732163610275511</c:v>
                </c:pt>
                <c:pt idx="17">
                  <c:v>1.41089838781042</c:v>
                </c:pt>
                <c:pt idx="18">
                  <c:v>1.846874013751644</c:v>
                </c:pt>
                <c:pt idx="19">
                  <c:v>2.154881375825229</c:v>
                </c:pt>
                <c:pt idx="20">
                  <c:v>2.958980700373332</c:v>
                </c:pt>
                <c:pt idx="21">
                  <c:v>3.945736749308538</c:v>
                </c:pt>
                <c:pt idx="22">
                  <c:v>2.344195368100084</c:v>
                </c:pt>
                <c:pt idx="23">
                  <c:v>2.760801112626304</c:v>
                </c:pt>
                <c:pt idx="24">
                  <c:v>3.281449819234953</c:v>
                </c:pt>
                <c:pt idx="25">
                  <c:v>3.686962950991886</c:v>
                </c:pt>
                <c:pt idx="26">
                  <c:v>3.138390702218621</c:v>
                </c:pt>
                <c:pt idx="27">
                  <c:v>3.453056754675483</c:v>
                </c:pt>
                <c:pt idx="28">
                  <c:v>2.004967616330407</c:v>
                </c:pt>
                <c:pt idx="29">
                  <c:v>2.390319820128964</c:v>
                </c:pt>
                <c:pt idx="30">
                  <c:v>3.257798665879777</c:v>
                </c:pt>
                <c:pt idx="31">
                  <c:v>4.865167284637037</c:v>
                </c:pt>
                <c:pt idx="32">
                  <c:v>4.538407184650385</c:v>
                </c:pt>
                <c:pt idx="33">
                  <c:v>4.857022098339495</c:v>
                </c:pt>
                <c:pt idx="34">
                  <c:v>4.548898193498244</c:v>
                </c:pt>
                <c:pt idx="35">
                  <c:v>4.314398538715745</c:v>
                </c:pt>
                <c:pt idx="36">
                  <c:v>4.783821444679511</c:v>
                </c:pt>
                <c:pt idx="37">
                  <c:v>3.441136938088902</c:v>
                </c:pt>
                <c:pt idx="38">
                  <c:v>4.049803086642612</c:v>
                </c:pt>
                <c:pt idx="39">
                  <c:v>4.340647994509343</c:v>
                </c:pt>
                <c:pt idx="40">
                  <c:v>5.78844533815219</c:v>
                </c:pt>
                <c:pt idx="41">
                  <c:v>4.479867135211287</c:v>
                </c:pt>
                <c:pt idx="42">
                  <c:v>4.523450638939384</c:v>
                </c:pt>
                <c:pt idx="43">
                  <c:v>4.08440129629343</c:v>
                </c:pt>
                <c:pt idx="44">
                  <c:v>4.873938229646106</c:v>
                </c:pt>
                <c:pt idx="45">
                  <c:v>4.805052495331112</c:v>
                </c:pt>
                <c:pt idx="46">
                  <c:v>5.806817369112935</c:v>
                </c:pt>
                <c:pt idx="47">
                  <c:v>5.922693925119827</c:v>
                </c:pt>
                <c:pt idx="48">
                  <c:v>5.190268486052153</c:v>
                </c:pt>
                <c:pt idx="49">
                  <c:v>4.948428532178387</c:v>
                </c:pt>
              </c:numCache>
            </c:numRef>
          </c:xVal>
          <c:yVal>
            <c:numRef>
              <c:f>Sheet1!$B$2:$B$51</c:f>
              <c:numCache>
                <c:formatCode>0.000</c:formatCode>
                <c:ptCount val="5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  <c:pt idx="26">
                  <c:v>3.0</c:v>
                </c:pt>
                <c:pt idx="27">
                  <c:v>3.0</c:v>
                </c:pt>
                <c:pt idx="28">
                  <c:v>3.0</c:v>
                </c:pt>
                <c:pt idx="29">
                  <c:v>3.0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4.0</c:v>
                </c:pt>
                <c:pt idx="36">
                  <c:v>4.0</c:v>
                </c:pt>
                <c:pt idx="37">
                  <c:v>4.0</c:v>
                </c:pt>
                <c:pt idx="38">
                  <c:v>4.0</c:v>
                </c:pt>
                <c:pt idx="39">
                  <c:v>4.0</c:v>
                </c:pt>
                <c:pt idx="40">
                  <c:v>5.0</c:v>
                </c:pt>
                <c:pt idx="41">
                  <c:v>5.0</c:v>
                </c:pt>
                <c:pt idx="42">
                  <c:v>5.0</c:v>
                </c:pt>
                <c:pt idx="43">
                  <c:v>5.0</c:v>
                </c:pt>
                <c:pt idx="44">
                  <c:v>5.0</c:v>
                </c:pt>
                <c:pt idx="45">
                  <c:v>5.0</c:v>
                </c:pt>
                <c:pt idx="46">
                  <c:v>5.0</c:v>
                </c:pt>
                <c:pt idx="47">
                  <c:v>5.0</c:v>
                </c:pt>
                <c:pt idx="48">
                  <c:v>5.0</c:v>
                </c:pt>
                <c:pt idx="4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782520"/>
        <c:axId val="2117774888"/>
      </c:scatterChart>
      <c:valAx>
        <c:axId val="2117782520"/>
        <c:scaling>
          <c:orientation val="minMax"/>
          <c:max val="6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3200" dirty="0" smtClean="0">
                    <a:solidFill>
                      <a:srgbClr val="FFFF66"/>
                    </a:solidFill>
                  </a:rPr>
                  <a:t>Self-control</a:t>
                </a:r>
                <a:endParaRPr lang="en-US" sz="3200" dirty="0">
                  <a:solidFill>
                    <a:srgbClr val="FFFF66"/>
                  </a:solidFill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FFFF66"/>
                </a:solidFill>
              </a:defRPr>
            </a:pPr>
            <a:endParaRPr lang="en-US"/>
          </a:p>
        </c:txPr>
        <c:crossAx val="2117774888"/>
        <c:crosses val="autoZero"/>
        <c:crossBetween val="midCat"/>
      </c:valAx>
      <c:valAx>
        <c:axId val="2117774888"/>
        <c:scaling>
          <c:orientation val="minMax"/>
          <c:max val="6.0"/>
          <c:min val="0.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FFFF66"/>
                </a:solidFill>
              </a:defRPr>
            </a:pPr>
            <a:endParaRPr lang="en-US"/>
          </a:p>
        </c:txPr>
        <c:crossAx val="21177825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0.08772</cdr:x>
      <cdr:y>0.08756</cdr:y>
    </cdr:from>
    <cdr:to>
      <cdr:x>0.33333</cdr:x>
      <cdr:y>0.26902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2000" y="460355"/>
          <a:ext cx="2133600" cy="9541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2800" dirty="0" smtClean="0">
              <a:solidFill>
                <a:srgbClr val="FFFF66"/>
              </a:solidFill>
            </a:rPr>
            <a:t>Slope ~ 1.0</a:t>
          </a:r>
          <a:endParaRPr lang="en-US" sz="2800" dirty="0">
            <a:solidFill>
              <a:srgbClr val="FFFF66"/>
            </a:solidFill>
          </a:endParaRPr>
        </a:p>
        <a:p xmlns:a="http://schemas.openxmlformats.org/drawingml/2006/main">
          <a:r>
            <a:rPr lang="en-US" sz="2800" dirty="0" smtClean="0">
              <a:solidFill>
                <a:srgbClr val="FFFF66"/>
              </a:solidFill>
            </a:rPr>
            <a:t>R</a:t>
          </a:r>
          <a:r>
            <a:rPr lang="en-US" sz="2800" baseline="30000" dirty="0" smtClean="0">
              <a:solidFill>
                <a:srgbClr val="FFFF66"/>
              </a:solidFill>
            </a:rPr>
            <a:t>2</a:t>
          </a:r>
          <a:r>
            <a:rPr lang="en-US" sz="2800" dirty="0" smtClean="0">
              <a:solidFill>
                <a:srgbClr val="FFFF66"/>
              </a:solidFill>
            </a:rPr>
            <a:t> &lt; 100%</a:t>
          </a:r>
          <a:endParaRPr lang="en-US" sz="2800" dirty="0">
            <a:solidFill>
              <a:srgbClr val="FFFF66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0.08772</cdr:x>
      <cdr:y>0.08756</cdr:y>
    </cdr:from>
    <cdr:to>
      <cdr:x>0.33333</cdr:x>
      <cdr:y>0.18707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2006" y="460373"/>
          <a:ext cx="2133565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2800" dirty="0" smtClean="0">
              <a:solidFill>
                <a:srgbClr val="FFFF66"/>
              </a:solidFill>
            </a:rPr>
            <a:t>Slope ~ .85</a:t>
          </a:r>
          <a:endParaRPr lang="en-US" sz="2800" dirty="0">
            <a:solidFill>
              <a:srgbClr val="FFFF66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5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5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5343C02-29B5-4680-BCF4-5784331E4608}" type="datetimeFigureOut">
              <a:rPr lang="en-US"/>
              <a:pPr>
                <a:defRPr/>
              </a:pPr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5773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5773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D838A45-51C1-4BD1-B3AF-844CBCF0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327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61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120" y="4422459"/>
            <a:ext cx="561848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327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6B1F0F-B16F-45D6-A07A-11F18ACA6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D7E276-1223-47E8-87B2-538C814FEE4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4E5F04-7830-42F7-AE82-8522C8576FFF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4E5F04-7830-42F7-AE82-8522C8576FF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4E5F04-7830-42F7-AE82-8522C8576FFF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4E5F04-7830-42F7-AE82-8522C8576FFF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4E5F04-7830-42F7-AE82-8522C8576FFF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042AC-867D-48A2-A602-6C3E136D4D41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042AC-867D-48A2-A602-6C3E136D4D41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042AC-867D-48A2-A602-6C3E136D4D41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042AC-867D-48A2-A602-6C3E136D4D41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042AC-867D-48A2-A602-6C3E136D4D41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90B0DB-9954-4420-895B-1C503D704831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AC549-5A10-4EF5-8BFF-03B83D586B18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AC549-5A10-4EF5-8BFF-03B83D586B18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46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AC549-5A10-4EF5-8BFF-03B83D586B18}" type="slidenum">
              <a:rPr lang="en-US" altLang="en-US" smtClean="0"/>
              <a:pPr/>
              <a:t>48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5D806E-F964-48F1-A1C1-A154DB29835F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D7E276-1223-47E8-87B2-538C814FEE48}" type="slidenum">
              <a:rPr lang="en-US" altLang="en-US" smtClean="0"/>
              <a:pPr/>
              <a:t>64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3495C9-4348-4A41-A609-5A72DB7455F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Others have pointed out that one solution to this problem is portrayed in Frank Capra’s</a:t>
            </a:r>
          </a:p>
          <a:p>
            <a:r>
              <a:rPr lang="en-US" altLang="en-US" smtClean="0"/>
              <a:t>1946 movie </a:t>
            </a:r>
            <a:r>
              <a:rPr lang="en-US" altLang="en-US" i="1" smtClean="0"/>
              <a:t>It’s a Wonderful Life. A despondent George Bailey, played by Jimmy Stewart,</a:t>
            </a:r>
          </a:p>
          <a:p>
            <a:r>
              <a:rPr lang="en-US" altLang="en-US" smtClean="0"/>
              <a:t>is visited by an angel who shows him what a terrible place his beloved town would be if</a:t>
            </a:r>
          </a:p>
          <a:p>
            <a:r>
              <a:rPr lang="en-US" altLang="en-US" smtClean="0"/>
              <a:t>he had not lived. Bailey can thus confi dently attribute any difference between this vision</a:t>
            </a:r>
          </a:p>
          <a:p>
            <a:r>
              <a:rPr lang="en-US" altLang="en-US" smtClean="0"/>
              <a:t>and what is actually happening to the town and its people to the causal effect of George</a:t>
            </a:r>
          </a:p>
          <a:p>
            <a:r>
              <a:rPr lang="en-US" altLang="en-US" smtClean="0"/>
              <a:t>Bailey.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1C5724-CF0C-45ED-A0F6-64A7D1A78B9E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1C5724-CF0C-45ED-A0F6-64A7D1A78B9E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1C5724-CF0C-45ED-A0F6-64A7D1A78B9E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593202-2111-457A-88AF-B76F91118DBD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58" indent="-291637">
              <a:defRPr>
                <a:solidFill>
                  <a:schemeClr val="tx1"/>
                </a:solidFill>
                <a:latin typeface="Arial" charset="0"/>
              </a:defRPr>
            </a:lvl2pPr>
            <a:lvl3pPr marL="1166551" indent="-233311">
              <a:defRPr>
                <a:solidFill>
                  <a:schemeClr val="tx1"/>
                </a:solidFill>
                <a:latin typeface="Arial" charset="0"/>
              </a:defRPr>
            </a:lvl3pPr>
            <a:lvl4pPr marL="1633171" indent="-233311">
              <a:defRPr>
                <a:solidFill>
                  <a:schemeClr val="tx1"/>
                </a:solidFill>
                <a:latin typeface="Arial" charset="0"/>
              </a:defRPr>
            </a:lvl4pPr>
            <a:lvl5pPr marL="2099791" indent="-233311">
              <a:defRPr>
                <a:solidFill>
                  <a:schemeClr val="tx1"/>
                </a:solidFill>
                <a:latin typeface="Arial" charset="0"/>
              </a:defRPr>
            </a:lvl5pPr>
            <a:lvl6pPr marL="2566412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3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5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73" indent="-2333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4E5F04-7830-42F7-AE82-8522C8576FFF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215F-ECC5-4411-8CC8-E36382A28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BB20B-1C4A-4D23-B811-4903566B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653B-B49E-4753-93A0-B02F2D882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6DF9-B846-41AC-A42A-79D63768D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73044-BBDA-4000-80A4-10A3C4728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E72C-7AA0-4444-AD2E-7346A40C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82A7-869B-462D-BABB-86F05E356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B21BB-9B65-4CFD-A5EE-A55FEECCC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F4D3A-C432-4E9E-B02D-21014A85B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A25CD-EA7C-467C-ABEB-E8395BAD6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FC5E-70FB-4DA3-9202-7CAC761D4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B8632-CDD3-4BAD-95FF-1D524418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3B9F654-C089-4FF4-A2D0-105BBAAB6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305800" cy="2362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Heresy 101:</a:t>
            </a:r>
            <a:br>
              <a:rPr lang="en-US" sz="4400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Worthy statistical concerns for </a:t>
            </a:r>
            <a:r>
              <a:rPr lang="en-US" b="1" dirty="0" err="1" smtClean="0">
                <a:solidFill>
                  <a:srgbClr val="FFFF00"/>
                </a:solidFill>
              </a:rPr>
              <a:t>developmentalists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4519056"/>
            <a:ext cx="8077200" cy="1447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dirty="0">
                <a:solidFill>
                  <a:srgbClr val="FFFF00"/>
                </a:solidFill>
              </a:rPr>
              <a:t>Greg J. Duncan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University of </a:t>
            </a:r>
            <a:r>
              <a:rPr lang="en-US" sz="3600" dirty="0" smtClean="0">
                <a:solidFill>
                  <a:srgbClr val="FFFF00"/>
                </a:solidFill>
              </a:rPr>
              <a:t>California, Irvine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0779" y="3276600"/>
            <a:ext cx="8077200" cy="10530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Presented at the SRCD Developmental Methodology conference, San Diego, Sept. 13, 2014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The disingenuous punt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2004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 “Our longitudinal data cannot prove causality – only RCTs do that”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…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 “Our results strongly support policies that…”</a:t>
            </a:r>
          </a:p>
        </p:txBody>
      </p:sp>
    </p:spTree>
    <p:extLst>
      <p:ext uri="{BB962C8B-B14F-4D97-AF65-F5344CB8AC3E}">
        <p14:creationId xmlns:p14="http://schemas.microsoft.com/office/powerpoint/2010/main" val="277055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In fact: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20000" cy="137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Policy implications MUST be based on causal estimates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2895600"/>
            <a:ext cx="762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RCTs cannot prove causation as conventionally defined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(regression-based) approaches can provide useful estimates of approximate causal effects</a:t>
            </a:r>
          </a:p>
        </p:txBody>
      </p:sp>
    </p:spTree>
    <p:extLst>
      <p:ext uri="{BB962C8B-B14F-4D97-AF65-F5344CB8AC3E}">
        <p14:creationId xmlns:p14="http://schemas.microsoft.com/office/powerpoint/2010/main" val="277055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66"/>
                </a:solidFill>
              </a:rPr>
              <a:t>Definition of causation, assuming X is a dichotomous “treatment”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41148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3700" dirty="0" smtClean="0">
                <a:solidFill>
                  <a:srgbClr val="FFFF66"/>
                </a:solidFill>
              </a:rPr>
              <a:t>The causal effect of X on Y:</a:t>
            </a:r>
          </a:p>
          <a:p>
            <a:pPr lvl="1" eaLnBrk="1" hangingPunct="1">
              <a:spcAft>
                <a:spcPct val="30000"/>
              </a:spcAft>
              <a:defRPr/>
            </a:pPr>
            <a:r>
              <a:rPr lang="en-US" sz="3300" dirty="0" smtClean="0">
                <a:solidFill>
                  <a:srgbClr val="FFFF66"/>
                </a:solidFill>
              </a:rPr>
              <a:t>difference in Y between a child who is exposed to X </a:t>
            </a:r>
            <a:r>
              <a:rPr lang="en-US" sz="3300" i="1" u="sng" dirty="0" smtClean="0">
                <a:solidFill>
                  <a:srgbClr val="FFFF66"/>
                </a:solidFill>
              </a:rPr>
              <a:t>and that same child</a:t>
            </a:r>
            <a:r>
              <a:rPr lang="en-US" sz="3300" dirty="0" smtClean="0">
                <a:solidFill>
                  <a:srgbClr val="FFFF66"/>
                </a:solidFill>
              </a:rPr>
              <a:t> if he or she had not been exposed to X. </a:t>
            </a:r>
            <a:r>
              <a:rPr lang="en-US" sz="3200" dirty="0" smtClean="0">
                <a:solidFill>
                  <a:srgbClr val="FFFF66"/>
                </a:solidFill>
              </a:rPr>
              <a:t> 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	</a:t>
            </a:r>
          </a:p>
          <a:p>
            <a:pPr algn="ctr"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(</a:t>
            </a:r>
            <a:r>
              <a:rPr lang="en-US" dirty="0" err="1" smtClean="0">
                <a:solidFill>
                  <a:srgbClr val="FFFF66"/>
                </a:solidFill>
              </a:rPr>
              <a:t>Neyman</a:t>
            </a:r>
            <a:r>
              <a:rPr lang="en-US" dirty="0" smtClean="0">
                <a:solidFill>
                  <a:srgbClr val="FFFF66"/>
                </a:solidFill>
              </a:rPr>
              <a:t> 1935; Rubin 1978) </a:t>
            </a:r>
            <a:endParaRPr lang="en-US" sz="360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9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71600"/>
            <a:ext cx="7696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66"/>
                </a:solidFill>
              </a:rPr>
              <a:t>An RCT can identify causal effects for</a:t>
            </a:r>
            <a:r>
              <a:rPr lang="en-US" b="1" i="1" dirty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groups, </a:t>
            </a:r>
            <a:r>
              <a:rPr lang="en-US" b="1" dirty="0" smtClean="0">
                <a:solidFill>
                  <a:srgbClr val="FFFF66"/>
                </a:solidFill>
              </a:rPr>
              <a:t>provided: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429000"/>
            <a:ext cx="7391400" cy="22860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3700" dirty="0" smtClean="0">
                <a:solidFill>
                  <a:srgbClr val="FFFF66"/>
                </a:solidFill>
              </a:rPr>
              <a:t>Sufficiently lucky with random assignment</a:t>
            </a:r>
            <a:endParaRPr lang="en-US" sz="3600" dirty="0" smtClean="0">
              <a:solidFill>
                <a:srgbClr val="FFFF66"/>
              </a:solidFill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z="3700" dirty="0" smtClean="0">
                <a:solidFill>
                  <a:srgbClr val="FFFF66"/>
                </a:solidFill>
              </a:rPr>
              <a:t>No biasing attrition</a:t>
            </a:r>
          </a:p>
        </p:txBody>
      </p:sp>
    </p:spTree>
    <p:extLst>
      <p:ext uri="{BB962C8B-B14F-4D97-AF65-F5344CB8AC3E}">
        <p14:creationId xmlns:p14="http://schemas.microsoft.com/office/powerpoint/2010/main" val="289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96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66"/>
                </a:solidFill>
              </a:rPr>
              <a:t>How to approach causal questions with non-experimental data?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7338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dirty="0" smtClean="0">
                <a:solidFill>
                  <a:srgbClr val="FFFF66"/>
                </a:solidFill>
              </a:rPr>
              <a:t> Sharpen your research question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66"/>
                </a:solidFill>
              </a:rPr>
              <a:t>What experiment would you LIKE to run?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66"/>
                </a:solidFill>
              </a:rPr>
              <a:t>Think of ways of approximating that experiment with non-experimental data</a:t>
            </a:r>
          </a:p>
        </p:txBody>
      </p:sp>
    </p:spTree>
    <p:extLst>
      <p:ext uri="{BB962C8B-B14F-4D97-AF65-F5344CB8AC3E}">
        <p14:creationId xmlns:p14="http://schemas.microsoft.com/office/powerpoint/2010/main" val="232341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66"/>
                </a:solidFill>
              </a:rPr>
              <a:t>A (non-experimental) 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524000"/>
            <a:ext cx="7391400" cy="15240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3700" dirty="0" smtClean="0">
                <a:solidFill>
                  <a:srgbClr val="FFFF66"/>
                </a:solidFill>
              </a:rPr>
              <a:t>How important is self-control for adult success, broadly defined?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91440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68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224" y="533400"/>
            <a:ext cx="8458200" cy="1219200"/>
          </a:xfrm>
        </p:spPr>
        <p:txBody>
          <a:bodyPr/>
          <a:lstStyle/>
          <a:p>
            <a:pPr marL="0" indent="0" eaLnBrk="1" hangingPunct="1">
              <a:spcAft>
                <a:spcPct val="30000"/>
              </a:spcAft>
              <a:buNone/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Is self-control (hyperactivity) in middle childhood a fundamental determinant of cross-domain adult success?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1012" y="2133600"/>
            <a:ext cx="838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ct val="30000"/>
              </a:spcAft>
              <a:buNone/>
              <a:defRPr/>
            </a:pPr>
            <a:r>
              <a:rPr lang="en-US" sz="3000" kern="0" dirty="0" smtClean="0">
                <a:solidFill>
                  <a:srgbClr val="FFFF66"/>
                </a:solidFill>
              </a:rPr>
              <a:t>Randomly assign different levels of self-control to different children, or perhaps</a:t>
            </a:r>
          </a:p>
          <a:p>
            <a:pPr marL="0" indent="0" eaLnBrk="1" hangingPunct="1">
              <a:spcAft>
                <a:spcPct val="30000"/>
              </a:spcAft>
              <a:buNone/>
              <a:defRPr/>
            </a:pPr>
            <a:r>
              <a:rPr lang="en-US" sz="3000" kern="0" dirty="0" smtClean="0">
                <a:solidFill>
                  <a:srgbClr val="FFFF66"/>
                </a:solidFill>
              </a:rPr>
              <a:t>Randomly assign children to an intervention that produces a long-term 1 </a:t>
            </a:r>
            <a:r>
              <a:rPr lang="en-US" sz="3000" kern="0" dirty="0" err="1" smtClean="0">
                <a:solidFill>
                  <a:srgbClr val="FFFF66"/>
                </a:solidFill>
              </a:rPr>
              <a:t>sd</a:t>
            </a:r>
            <a:r>
              <a:rPr lang="en-US" sz="3000" kern="0" dirty="0" smtClean="0">
                <a:solidFill>
                  <a:srgbClr val="FFFF66"/>
                </a:solidFill>
              </a:rPr>
              <a:t> increase in self-control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1012" y="5063460"/>
            <a:ext cx="8382000" cy="118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ct val="30000"/>
              </a:spcAft>
              <a:buNone/>
              <a:defRPr/>
            </a:pPr>
            <a:r>
              <a:rPr lang="en-US" sz="3000" kern="0" dirty="0" smtClean="0">
                <a:solidFill>
                  <a:srgbClr val="FFFF66"/>
                </a:solidFill>
              </a:rPr>
              <a:t>Develop a non-experimental approach that approximates these experiments</a:t>
            </a:r>
            <a:endParaRPr lang="en-US" sz="3000" kern="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2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699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rgbClr val="FFFF66"/>
                </a:solidFill>
              </a:rPr>
              <a:t>Moffitt et al. approach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3400" y="2629109"/>
            <a:ext cx="1676400" cy="1634294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b="1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FF66"/>
                </a:solidFill>
              </a:rPr>
              <a:t>Hyper-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FF66"/>
                </a:solidFill>
              </a:rPr>
              <a:t>activity</a:t>
            </a:r>
            <a:endParaRPr lang="en-US" altLang="en-US" sz="2400" dirty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b="1" dirty="0">
              <a:solidFill>
                <a:srgbClr val="FFFF66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553200" y="2819400"/>
            <a:ext cx="1985962" cy="156966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FF66"/>
                </a:solidFill>
              </a:rPr>
              <a:t>Adult attainments and behavior problems</a:t>
            </a:r>
            <a:endParaRPr lang="en-US" altLang="en-US" sz="2400" dirty="0">
              <a:solidFill>
                <a:srgbClr val="FFFF66"/>
              </a:solidFill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2443162" y="3443435"/>
            <a:ext cx="38862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5091707"/>
            <a:ext cx="8458200" cy="132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0" eaLnBrk="1" hangingPunct="1">
              <a:spcAft>
                <a:spcPct val="30000"/>
              </a:spcAft>
              <a:buNone/>
              <a:defRPr/>
            </a:pPr>
            <a:r>
              <a:rPr lang="en-US" sz="3000" kern="0" dirty="0" smtClean="0">
                <a:solidFill>
                  <a:srgbClr val="FFFF66"/>
                </a:solidFill>
              </a:rPr>
              <a:t>Adult </a:t>
            </a:r>
            <a:r>
              <a:rPr lang="en-US" sz="3000" kern="0" dirty="0" err="1" smtClean="0">
                <a:solidFill>
                  <a:srgbClr val="FFFF66"/>
                </a:solidFill>
              </a:rPr>
              <a:t>attainment</a:t>
            </a:r>
            <a:r>
              <a:rPr lang="en-US" sz="3000" kern="0" baseline="-25000" dirty="0" err="1" smtClean="0">
                <a:solidFill>
                  <a:srgbClr val="FFFF66"/>
                </a:solidFill>
              </a:rPr>
              <a:t>i</a:t>
            </a:r>
            <a:r>
              <a:rPr lang="en-US" sz="3000" kern="0" dirty="0" smtClean="0">
                <a:solidFill>
                  <a:srgbClr val="FFFF66"/>
                </a:solidFill>
              </a:rPr>
              <a:t> = β</a:t>
            </a:r>
            <a:r>
              <a:rPr lang="en-US" sz="3000" kern="0" baseline="-25000" dirty="0" smtClean="0">
                <a:solidFill>
                  <a:srgbClr val="FFFF66"/>
                </a:solidFill>
              </a:rPr>
              <a:t>0</a:t>
            </a:r>
            <a:r>
              <a:rPr lang="en-US" sz="3000" kern="0" dirty="0" smtClean="0">
                <a:solidFill>
                  <a:srgbClr val="FFFF66"/>
                </a:solidFill>
              </a:rPr>
              <a:t> + β</a:t>
            </a:r>
            <a:r>
              <a:rPr lang="en-US" sz="3000" kern="0" baseline="-25000" dirty="0" smtClean="0">
                <a:solidFill>
                  <a:srgbClr val="FFFF66"/>
                </a:solidFill>
              </a:rPr>
              <a:t>1</a:t>
            </a:r>
            <a:r>
              <a:rPr lang="en-US" sz="3000" kern="0" dirty="0" smtClean="0">
                <a:solidFill>
                  <a:srgbClr val="FFFF66"/>
                </a:solidFill>
              </a:rPr>
              <a:t> Child </a:t>
            </a:r>
            <a:r>
              <a:rPr lang="en-US" sz="3000" kern="0" dirty="0" err="1" smtClean="0">
                <a:solidFill>
                  <a:srgbClr val="FFFF66"/>
                </a:solidFill>
              </a:rPr>
              <a:t>Hyperactivity</a:t>
            </a:r>
            <a:r>
              <a:rPr lang="en-US" sz="3000" kern="0" baseline="-25000" dirty="0" err="1" smtClean="0">
                <a:solidFill>
                  <a:srgbClr val="FFFF66"/>
                </a:solidFill>
              </a:rPr>
              <a:t>i</a:t>
            </a:r>
            <a:r>
              <a:rPr lang="en-US" sz="3000" kern="0" dirty="0" smtClean="0">
                <a:solidFill>
                  <a:srgbClr val="FFFF66"/>
                </a:solidFill>
              </a:rPr>
              <a:t> + β</a:t>
            </a:r>
            <a:r>
              <a:rPr lang="en-US" sz="3000" kern="0" baseline="-25000" dirty="0" smtClean="0">
                <a:solidFill>
                  <a:srgbClr val="FFFF66"/>
                </a:solidFill>
              </a:rPr>
              <a:t>2</a:t>
            </a:r>
            <a:r>
              <a:rPr lang="en-US" sz="3000" kern="0" dirty="0" smtClean="0">
                <a:solidFill>
                  <a:srgbClr val="FFFF66"/>
                </a:solidFill>
              </a:rPr>
              <a:t> Family </a:t>
            </a:r>
            <a:r>
              <a:rPr lang="en-US" sz="3000" kern="0" dirty="0" err="1" smtClean="0">
                <a:solidFill>
                  <a:srgbClr val="FFFF66"/>
                </a:solidFill>
              </a:rPr>
              <a:t>SES</a:t>
            </a:r>
            <a:r>
              <a:rPr lang="en-US" sz="3000" kern="0" baseline="-25000" dirty="0" err="1" smtClean="0">
                <a:solidFill>
                  <a:srgbClr val="FFFF66"/>
                </a:solidFill>
              </a:rPr>
              <a:t>i</a:t>
            </a:r>
            <a:r>
              <a:rPr lang="en-US" sz="3000" kern="0" dirty="0" smtClean="0">
                <a:solidFill>
                  <a:srgbClr val="FFFF66"/>
                </a:solidFill>
              </a:rPr>
              <a:t> + β</a:t>
            </a:r>
            <a:r>
              <a:rPr lang="en-US" sz="3000" kern="0" baseline="-25000" dirty="0" smtClean="0">
                <a:solidFill>
                  <a:srgbClr val="FFFF66"/>
                </a:solidFill>
              </a:rPr>
              <a:t>3</a:t>
            </a:r>
            <a:r>
              <a:rPr lang="en-US" sz="3000" kern="0" dirty="0" smtClean="0">
                <a:solidFill>
                  <a:srgbClr val="FFFF66"/>
                </a:solidFill>
              </a:rPr>
              <a:t> Child </a:t>
            </a:r>
            <a:r>
              <a:rPr lang="en-US" sz="3000" kern="0" dirty="0" err="1" smtClean="0">
                <a:solidFill>
                  <a:srgbClr val="FFFF66"/>
                </a:solidFill>
              </a:rPr>
              <a:t>IQ</a:t>
            </a:r>
            <a:r>
              <a:rPr lang="en-US" sz="3000" kern="0" baseline="-25000" dirty="0" err="1" smtClean="0">
                <a:solidFill>
                  <a:srgbClr val="FFFF66"/>
                </a:solidFill>
              </a:rPr>
              <a:t>i</a:t>
            </a:r>
            <a:r>
              <a:rPr lang="en-US" sz="3000" kern="0" dirty="0" smtClean="0">
                <a:solidFill>
                  <a:srgbClr val="FFFF66"/>
                </a:solidFill>
              </a:rPr>
              <a:t> + </a:t>
            </a:r>
            <a:r>
              <a:rPr lang="en-US" sz="3000" kern="0" dirty="0" err="1" smtClean="0">
                <a:solidFill>
                  <a:srgbClr val="FFFF66"/>
                </a:solidFill>
              </a:rPr>
              <a:t>e</a:t>
            </a:r>
            <a:r>
              <a:rPr lang="en-US" sz="3000" kern="0" baseline="-25000" dirty="0" err="1" smtClean="0">
                <a:solidFill>
                  <a:srgbClr val="FFFF66"/>
                </a:solidFill>
              </a:rPr>
              <a:t>i</a:t>
            </a:r>
            <a:endParaRPr lang="en-US" sz="3000" kern="0" dirty="0" smtClean="0">
              <a:solidFill>
                <a:srgbClr val="FFFF66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56646" y="4991100"/>
            <a:ext cx="624954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71913" y="2738370"/>
            <a:ext cx="5143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66"/>
                </a:solidFill>
              </a:rPr>
              <a:t>-</a:t>
            </a:r>
            <a:endParaRPr lang="en-US" sz="34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6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44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rgbClr val="FFFF66"/>
                </a:solidFill>
              </a:rPr>
              <a:t>Alternative approaches</a:t>
            </a:r>
            <a:br>
              <a:rPr lang="en-US" sz="4000" b="1" dirty="0" smtClean="0">
                <a:solidFill>
                  <a:srgbClr val="FFFF66"/>
                </a:solidFill>
              </a:rPr>
            </a:br>
            <a:r>
              <a:rPr lang="en-US" sz="4000" b="1" dirty="0" smtClean="0">
                <a:solidFill>
                  <a:srgbClr val="FFFF66"/>
                </a:solidFill>
              </a:rPr>
              <a:t/>
            </a:r>
            <a:br>
              <a:rPr lang="en-US" sz="4000" b="1" dirty="0" smtClean="0">
                <a:solidFill>
                  <a:srgbClr val="FFFF66"/>
                </a:solidFill>
              </a:rPr>
            </a:br>
            <a:r>
              <a:rPr lang="en-US" sz="3600" b="1" dirty="0" smtClean="0">
                <a:solidFill>
                  <a:srgbClr val="FFFF66"/>
                </a:solidFill>
              </a:rPr>
              <a:t>A mediated model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3276600"/>
            <a:ext cx="1143000" cy="147425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b="1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66"/>
                </a:solidFill>
              </a:rPr>
              <a:t>Hyper-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66"/>
                </a:solidFill>
              </a:rPr>
              <a:t>activity</a:t>
            </a:r>
            <a:endParaRPr lang="en-US" altLang="en-US" sz="2000" dirty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b="1" dirty="0">
              <a:solidFill>
                <a:srgbClr val="FFFF66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514600" y="2514600"/>
            <a:ext cx="2743200" cy="535531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Greater success in school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743200" y="3657600"/>
            <a:ext cx="2514600" cy="535531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FFFF66"/>
                </a:solidFill>
              </a:rPr>
              <a:t>Prosocial</a:t>
            </a:r>
            <a:r>
              <a:rPr lang="en-US" altLang="en-US" b="1" dirty="0" smtClean="0">
                <a:solidFill>
                  <a:srgbClr val="FFFF66"/>
                </a:solidFill>
              </a:rPr>
              <a:t> peer groups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934200" y="3581400"/>
            <a:ext cx="1752600" cy="978729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Adult attainments and behavior problems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667000" y="4648200"/>
            <a:ext cx="2514600" cy="535531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More parental support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1524000" y="3962400"/>
            <a:ext cx="9906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1600201" y="2971799"/>
            <a:ext cx="914399" cy="9906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1600201" y="3962399"/>
            <a:ext cx="1028699" cy="953566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V="1">
            <a:off x="5257800" y="3925365"/>
            <a:ext cx="1447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5257800" y="2782365"/>
            <a:ext cx="1447800" cy="875235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V="1">
            <a:off x="5257800" y="4193131"/>
            <a:ext cx="1447800" cy="722834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1" y="2782365"/>
            <a:ext cx="5143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66"/>
                </a:solidFill>
              </a:rPr>
              <a:t>-</a:t>
            </a:r>
            <a:endParaRPr lang="en-US" sz="3400" b="1" dirty="0">
              <a:solidFill>
                <a:srgbClr val="FFFF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75" y="3398414"/>
            <a:ext cx="5143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66"/>
                </a:solidFill>
              </a:rPr>
              <a:t>-</a:t>
            </a:r>
            <a:endParaRPr lang="en-US" sz="3400" b="1" dirty="0">
              <a:solidFill>
                <a:srgbClr val="FFFF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7826" y="4439182"/>
            <a:ext cx="5143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66"/>
                </a:solidFill>
              </a:rPr>
              <a:t>-</a:t>
            </a:r>
            <a:endParaRPr lang="en-US" sz="34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0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3276600"/>
            <a:ext cx="1143000" cy="147425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b="1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66"/>
                </a:solidFill>
              </a:rPr>
              <a:t>Hyper-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66"/>
                </a:solidFill>
              </a:rPr>
              <a:t>activity</a:t>
            </a:r>
            <a:endParaRPr lang="en-US" altLang="en-US" sz="2000" dirty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b="1" dirty="0">
              <a:solidFill>
                <a:srgbClr val="FFFF66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1638" y="2937478"/>
            <a:ext cx="1600200" cy="535531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School success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924050" y="4264849"/>
            <a:ext cx="1181100" cy="3139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Peers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086600" y="3282533"/>
            <a:ext cx="1752600" cy="978729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Adult attainments and behavior problems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1524000" y="3962400"/>
            <a:ext cx="323850" cy="277374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1524001" y="3581399"/>
            <a:ext cx="266700" cy="380999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81400" y="3276600"/>
            <a:ext cx="1066800" cy="1320361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66"/>
                </a:solidFill>
              </a:rPr>
              <a:t>Hyper-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66"/>
                </a:solidFill>
              </a:rPr>
              <a:t>activity</a:t>
            </a:r>
            <a:endParaRPr lang="en-US" altLang="en-US" sz="2000" dirty="0">
              <a:solidFill>
                <a:srgbClr val="FFFF66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876800" y="3056539"/>
            <a:ext cx="1600200" cy="535531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School success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086350" y="4417249"/>
            <a:ext cx="1181100" cy="3139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Peers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4838701" y="3632726"/>
            <a:ext cx="266700" cy="380999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4838701" y="4013725"/>
            <a:ext cx="323850" cy="277374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V="1">
            <a:off x="6419849" y="4152411"/>
            <a:ext cx="428625" cy="302936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3219451" y="4025466"/>
            <a:ext cx="266700" cy="380999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6524625" y="3633211"/>
            <a:ext cx="323850" cy="277374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3105150" y="3581399"/>
            <a:ext cx="323850" cy="277374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342900" y="68580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4000" b="1" kern="0" dirty="0" smtClean="0">
                <a:solidFill>
                  <a:srgbClr val="FFFF66"/>
                </a:solidFill>
              </a:rPr>
              <a:t>A cascade model:</a:t>
            </a:r>
            <a:endParaRPr lang="en-US" sz="4000" b="1" kern="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8740" y="381000"/>
            <a:ext cx="7924800" cy="129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rgbClr val="FFFF66"/>
                </a:solidFill>
              </a:rPr>
              <a:t>Some of my best friends are developmental psychologists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702860" y="17526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Some of the academics I most admire are developmental psychologists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713096" y="3110552"/>
            <a:ext cx="7924800" cy="154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I have devoted 20 years of my career to understanding the developmental  perspective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713096" y="4683456"/>
            <a:ext cx="7924800" cy="194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3000" kern="0" dirty="0" smtClean="0">
                <a:solidFill>
                  <a:srgbClr val="FFFF66"/>
                </a:solidFill>
              </a:rPr>
              <a:t>That said:</a:t>
            </a:r>
          </a:p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I fear for the ability of current practices to move the field of development forward</a:t>
            </a:r>
          </a:p>
        </p:txBody>
      </p:sp>
    </p:spTree>
    <p:extLst>
      <p:ext uri="{BB962C8B-B14F-4D97-AF65-F5344CB8AC3E}">
        <p14:creationId xmlns:p14="http://schemas.microsoft.com/office/powerpoint/2010/main" val="164766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44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rgbClr val="FFFF66"/>
                </a:solidFill>
              </a:rPr>
              <a:t>Non-experimental approaches</a:t>
            </a:r>
            <a:br>
              <a:rPr lang="en-US" sz="4000" b="1" dirty="0" smtClean="0">
                <a:solidFill>
                  <a:srgbClr val="FFFF66"/>
                </a:solidFill>
              </a:rPr>
            </a:br>
            <a:r>
              <a:rPr lang="en-US" sz="4000" b="1" dirty="0" smtClean="0">
                <a:solidFill>
                  <a:srgbClr val="FFFF66"/>
                </a:solidFill>
              </a:rPr>
              <a:t/>
            </a:r>
            <a:br>
              <a:rPr lang="en-US" sz="4000" b="1" dirty="0" smtClean="0">
                <a:solidFill>
                  <a:srgbClr val="FFFF66"/>
                </a:solidFill>
              </a:rPr>
            </a:br>
            <a:r>
              <a:rPr lang="en-US" sz="3600" b="1" dirty="0" smtClean="0">
                <a:solidFill>
                  <a:srgbClr val="FFFF66"/>
                </a:solidFill>
              </a:rPr>
              <a:t>Trajectory classification model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2743200" cy="3139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Low and stable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95400" y="3657600"/>
            <a:ext cx="2514600" cy="3139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High and stable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934200" y="3581400"/>
            <a:ext cx="1752600" cy="978729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Adult attainments and behavior problems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295400" y="4343400"/>
            <a:ext cx="2514600" cy="3139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Steady growth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4267200" y="2971800"/>
            <a:ext cx="2438400" cy="685800"/>
          </a:xfrm>
          <a:prstGeom prst="line">
            <a:avLst/>
          </a:prstGeom>
          <a:noFill/>
          <a:ln w="254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295400" y="4953000"/>
            <a:ext cx="2514600" cy="3139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Instability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4038600" y="3810000"/>
            <a:ext cx="2590800" cy="0"/>
          </a:xfrm>
          <a:prstGeom prst="line">
            <a:avLst/>
          </a:prstGeom>
          <a:noFill/>
          <a:ln w="254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3962400" y="4038600"/>
            <a:ext cx="2743200" cy="457200"/>
          </a:xfrm>
          <a:prstGeom prst="line">
            <a:avLst/>
          </a:prstGeom>
          <a:noFill/>
          <a:ln w="254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4038600" y="4267200"/>
            <a:ext cx="2743200" cy="838200"/>
          </a:xfrm>
          <a:prstGeom prst="line">
            <a:avLst/>
          </a:prstGeom>
          <a:noFill/>
          <a:ln w="254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0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838200"/>
            <a:ext cx="8610600" cy="11699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400" b="1" dirty="0" smtClean="0">
                <a:solidFill>
                  <a:srgbClr val="FFFF66"/>
                </a:solidFill>
              </a:rPr>
              <a:t>None of these approaches </a:t>
            </a:r>
            <a:r>
              <a:rPr lang="en-US" sz="3400" b="1" i="1" dirty="0" smtClean="0">
                <a:solidFill>
                  <a:srgbClr val="FFFF66"/>
                </a:solidFill>
              </a:rPr>
              <a:t>per se </a:t>
            </a:r>
            <a:r>
              <a:rPr lang="en-US" sz="3400" b="1" dirty="0" smtClean="0">
                <a:solidFill>
                  <a:srgbClr val="FFFF66"/>
                </a:solidFill>
              </a:rPr>
              <a:t>address the key issue of confounding:</a:t>
            </a:r>
            <a:endParaRPr lang="en-US" sz="3400" b="1" dirty="0">
              <a:solidFill>
                <a:srgbClr val="FFFF66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609600" y="2379828"/>
            <a:ext cx="7924800" cy="154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How did the child’s:</a:t>
            </a:r>
          </a:p>
          <a:p>
            <a:pPr lvl="1">
              <a:spcAft>
                <a:spcPts val="1200"/>
              </a:spcAft>
            </a:pPr>
            <a:r>
              <a:rPr lang="en-US" sz="2600" kern="0" dirty="0">
                <a:solidFill>
                  <a:srgbClr val="FFFF66"/>
                </a:solidFill>
              </a:rPr>
              <a:t> </a:t>
            </a:r>
            <a:r>
              <a:rPr lang="en-US" sz="2600" kern="0" dirty="0" smtClean="0">
                <a:solidFill>
                  <a:srgbClr val="FFFF66"/>
                </a:solidFill>
              </a:rPr>
              <a:t>hyperactivity in middle childhood</a:t>
            </a:r>
          </a:p>
          <a:p>
            <a:pPr lvl="1">
              <a:spcAft>
                <a:spcPts val="1200"/>
              </a:spcAft>
            </a:pPr>
            <a:r>
              <a:rPr lang="en-US" sz="2600" kern="0" dirty="0">
                <a:solidFill>
                  <a:srgbClr val="FFFF66"/>
                </a:solidFill>
              </a:rPr>
              <a:t> </a:t>
            </a:r>
            <a:r>
              <a:rPr lang="en-US" sz="2600" kern="0" dirty="0" smtClean="0">
                <a:solidFill>
                  <a:srgbClr val="FFFF66"/>
                </a:solidFill>
              </a:rPr>
              <a:t>hyperactivity trajectory across middle childhood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000" kern="0" dirty="0" smtClean="0">
                <a:solidFill>
                  <a:srgbClr val="FFFF66"/>
                </a:solidFill>
              </a:rPr>
              <a:t>come to be what it is?</a:t>
            </a:r>
          </a:p>
        </p:txBody>
      </p:sp>
    </p:spTree>
    <p:extLst>
      <p:ext uri="{BB962C8B-B14F-4D97-AF65-F5344CB8AC3E}">
        <p14:creationId xmlns:p14="http://schemas.microsoft.com/office/powerpoint/2010/main" val="80293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699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400" b="1" dirty="0" smtClean="0">
                <a:solidFill>
                  <a:srgbClr val="FFFF66"/>
                </a:solidFill>
              </a:rPr>
              <a:t>None of these approaches address the key issue of confounding</a:t>
            </a:r>
            <a:endParaRPr lang="en-US" sz="3400" b="1" dirty="0">
              <a:solidFill>
                <a:srgbClr val="FFFF66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1295400" cy="10668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FFFF66"/>
                </a:solidFill>
              </a:rPr>
              <a:t>Hyper-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FFFF66"/>
                </a:solidFill>
              </a:rPr>
              <a:t>activity</a:t>
            </a:r>
            <a:endParaRPr lang="en-US" altLang="en-US" sz="2200" b="1" dirty="0">
              <a:solidFill>
                <a:srgbClr val="FFFF66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934200" y="3581400"/>
            <a:ext cx="1752600" cy="978729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b="1" dirty="0" smtClean="0">
                <a:solidFill>
                  <a:srgbClr val="FFFF66"/>
                </a:solidFill>
              </a:rPr>
              <a:t>Adult attainments and behavior problems</a:t>
            </a: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33437" y="1482725"/>
            <a:ext cx="1676400" cy="1524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>
              <a:solidFill>
                <a:srgbClr val="FFFF66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52500" y="1748135"/>
            <a:ext cx="1600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 smtClean="0">
                <a:solidFill>
                  <a:srgbClr val="FFFF66"/>
                </a:solidFill>
              </a:rPr>
              <a:t>Child and family confounders</a:t>
            </a:r>
            <a:endParaRPr lang="en-US" altLang="en-US" b="1" dirty="0">
              <a:solidFill>
                <a:srgbClr val="FFFF66"/>
              </a:solidFill>
            </a:endParaRPr>
          </a:p>
        </p:txBody>
      </p: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>
            <a:off x="2552700" y="2514600"/>
            <a:ext cx="3771900" cy="1066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1752600" y="3936781"/>
            <a:ext cx="4953000" cy="133984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66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 rot="11808900">
            <a:off x="303547" y="2068315"/>
            <a:ext cx="419100" cy="914400"/>
          </a:xfrm>
          <a:prstGeom prst="arc">
            <a:avLst>
              <a:gd name="adj1" fmla="val 16200000"/>
              <a:gd name="adj2" fmla="val 557131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6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788987"/>
          </a:xfrm>
        </p:spPr>
        <p:txBody>
          <a:bodyPr/>
          <a:lstStyle/>
          <a:p>
            <a:pPr eaLnBrk="1" hangingPunct="1">
              <a:lnSpc>
                <a:spcPts val="4500"/>
              </a:lnSpc>
              <a:defRPr/>
            </a:pPr>
            <a:r>
              <a:rPr lang="en-US" sz="3600" b="1" dirty="0" smtClean="0">
                <a:solidFill>
                  <a:srgbClr val="FFFF66"/>
                </a:solidFill>
              </a:rPr>
              <a:t>Approaches to omitted-variable (confounding) bias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Random assignment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Measurement: more regression controls, longitudinal data, propensity score matching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More sophisticated techniques – instrumental variables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rgbClr val="FFFF66"/>
                </a:solidFill>
              </a:rPr>
              <a:t>Selective</a:t>
            </a:r>
            <a:r>
              <a:rPr lang="en-US" sz="3000" dirty="0" smtClean="0">
                <a:solidFill>
                  <a:srgbClr val="FFFF66"/>
                </a:solidFill>
              </a:rPr>
              <a:t> use of data to address causal questions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 sibling differences (family fixed effects)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 natural experiments</a:t>
            </a:r>
          </a:p>
        </p:txBody>
      </p:sp>
    </p:spTree>
    <p:extLst>
      <p:ext uri="{BB962C8B-B14F-4D97-AF65-F5344CB8AC3E}">
        <p14:creationId xmlns:p14="http://schemas.microsoft.com/office/powerpoint/2010/main" val="137654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620000" cy="3276600"/>
          </a:xfrm>
        </p:spPr>
        <p:txBody>
          <a:bodyPr/>
          <a:lstStyle/>
          <a:p>
            <a:pPr eaLnBrk="1" hangingPunct="1">
              <a:lnSpc>
                <a:spcPts val="4500"/>
              </a:lnSpc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Attending to omitted-variable (confounding) bias – through data collection and/or analysis strategies – should be THE top priority in empirical research</a:t>
            </a:r>
          </a:p>
        </p:txBody>
      </p:sp>
    </p:spTree>
    <p:extLst>
      <p:ext uri="{BB962C8B-B14F-4D97-AF65-F5344CB8AC3E}">
        <p14:creationId xmlns:p14="http://schemas.microsoft.com/office/powerpoint/2010/main" val="419196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398587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solidFill>
                  <a:srgbClr val="FFFF66"/>
                </a:solidFill>
              </a:rPr>
              <a:t>An example of omitted-variable bias: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1440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5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90528"/>
            <a:ext cx="8534400" cy="1398587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solidFill>
                  <a:srgbClr val="FFFF66"/>
                </a:solidFill>
              </a:rPr>
              <a:t>An example of omitted-variable bias: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6250" y="23622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1775" indent="-231775" eaLnBrk="1" hangingPunct="1">
              <a:spcBef>
                <a:spcPct val="50000"/>
              </a:spcBef>
              <a:buNone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Relates a middle-childhood average measure </a:t>
            </a:r>
            <a:r>
              <a:rPr lang="en-US" sz="3600" dirty="0">
                <a:solidFill>
                  <a:srgbClr val="FFFF66"/>
                </a:solidFill>
              </a:rPr>
              <a:t>of hyperactivity, impulsivity and inattention reported by observers, parents, teachers and the children themselves between ages 3 and </a:t>
            </a:r>
            <a:r>
              <a:rPr lang="en-US" sz="3600" dirty="0" smtClean="0">
                <a:solidFill>
                  <a:srgbClr val="FFFF66"/>
                </a:solidFill>
              </a:rPr>
              <a:t>11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to </a:t>
            </a:r>
            <a:r>
              <a:rPr lang="en-US" sz="3600" dirty="0">
                <a:solidFill>
                  <a:srgbClr val="FFFF66"/>
                </a:solidFill>
              </a:rPr>
              <a:t>a host of adult outcomes</a:t>
            </a:r>
            <a:r>
              <a:rPr lang="en-US" sz="3600" dirty="0" smtClean="0">
                <a:solidFill>
                  <a:srgbClr val="FFFF66"/>
                </a:solidFill>
              </a:rPr>
              <a:t>.</a:t>
            </a:r>
            <a:endParaRPr lang="en-US" sz="3400" kern="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7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Moffitt et al gradients for middle-childhood hyperactivity and adult income and SES; child IQ and parent SES controls</a:t>
            </a:r>
            <a:endParaRPr lang="en-US" sz="24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062048"/>
              </p:ext>
            </p:extLst>
          </p:nvPr>
        </p:nvGraphicFramePr>
        <p:xfrm>
          <a:off x="228600" y="11430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979" y="609600"/>
            <a:ext cx="8534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Since Dunedin data aren’t available to other researchers</a:t>
            </a:r>
            <a:r>
              <a:rPr lang="en-US" sz="3600" b="1" dirty="0" smtClean="0">
                <a:solidFill>
                  <a:srgbClr val="FFFF66"/>
                </a:solidFill>
              </a:rPr>
              <a:t/>
            </a:r>
            <a:br>
              <a:rPr lang="en-US" sz="3600" b="1" dirty="0" smtClean="0">
                <a:solidFill>
                  <a:srgbClr val="FFFF66"/>
                </a:solidFill>
              </a:rPr>
            </a:br>
            <a:r>
              <a:rPr lang="en-US" sz="4500" b="1" dirty="0" smtClean="0">
                <a:solidFill>
                  <a:srgbClr val="FFFF66"/>
                </a:solidFill>
              </a:rPr>
              <a:t/>
            </a:r>
            <a:br>
              <a:rPr lang="en-US" sz="4500" b="1" dirty="0" smtClean="0">
                <a:solidFill>
                  <a:srgbClr val="FFFF66"/>
                </a:solidFill>
              </a:rPr>
            </a:br>
            <a:r>
              <a:rPr lang="en-US" sz="4500" b="1" dirty="0" smtClean="0">
                <a:solidFill>
                  <a:srgbClr val="FFFF66"/>
                </a:solidFill>
              </a:rPr>
              <a:t>NLSY illustrative replication</a:t>
            </a:r>
            <a:br>
              <a:rPr lang="en-US" sz="4500" b="1" dirty="0" smtClean="0">
                <a:solidFill>
                  <a:srgbClr val="FFFF66"/>
                </a:solidFill>
              </a:rPr>
            </a:br>
            <a:r>
              <a:rPr lang="en-US" sz="3600" b="1" dirty="0" smtClean="0">
                <a:solidFill>
                  <a:srgbClr val="FFFF66"/>
                </a:solidFill>
              </a:rPr>
              <a:t>(collaboration with Ken Lee)</a:t>
            </a:r>
            <a:endParaRPr lang="en-US" sz="4500" b="1" dirty="0" smtClean="0">
              <a:solidFill>
                <a:srgbClr val="FFFF66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3179" y="3505200"/>
            <a:ext cx="762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Relate a middle-childhood average measure </a:t>
            </a:r>
            <a:r>
              <a:rPr lang="en-US" sz="3600" dirty="0">
                <a:solidFill>
                  <a:srgbClr val="FFFF66"/>
                </a:solidFill>
              </a:rPr>
              <a:t>of </a:t>
            </a:r>
            <a:r>
              <a:rPr lang="en-US" sz="3600" dirty="0" smtClean="0">
                <a:solidFill>
                  <a:srgbClr val="FFFF66"/>
                </a:solidFill>
              </a:rPr>
              <a:t>hyperactivity reported by mothers on four occasions to completed schooling by age 21 or 22.</a:t>
            </a:r>
            <a:endParaRPr lang="en-US" sz="3400" kern="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11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NLSY gradients for middle-childhood hyperactivity and completed schooling</a:t>
            </a:r>
            <a:endParaRPr lang="en-US" sz="24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370891"/>
              </p:ext>
            </p:extLst>
          </p:nvPr>
        </p:nvGraphicFramePr>
        <p:xfrm>
          <a:off x="228600" y="11430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74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8740" y="381000"/>
            <a:ext cx="7924800" cy="7620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solidFill>
                  <a:srgbClr val="FFFF66"/>
                </a:solidFill>
              </a:rPr>
              <a:t>My line of argument: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702860" y="13716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err="1" smtClean="0">
                <a:solidFill>
                  <a:srgbClr val="FFFF66"/>
                </a:solidFill>
              </a:rPr>
              <a:t>Developmentalists</a:t>
            </a:r>
            <a:r>
              <a:rPr lang="en-US" sz="3000" kern="0" dirty="0" smtClean="0">
                <a:solidFill>
                  <a:srgbClr val="FFFF66"/>
                </a:solidFill>
              </a:rPr>
              <a:t> ask important questions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713096" y="2133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Most of these questions are fundamentally causal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742664" y="3254422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Common practices are misaligned with the goal of answering these important questions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769960" y="4740894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000" kern="0" dirty="0" smtClean="0">
                <a:solidFill>
                  <a:srgbClr val="FFFF66"/>
                </a:solidFill>
              </a:rPr>
              <a:t>An array of tools have been developed that can help</a:t>
            </a:r>
          </a:p>
        </p:txBody>
      </p:sp>
    </p:spTree>
    <p:extLst>
      <p:ext uri="{BB962C8B-B14F-4D97-AF65-F5344CB8AC3E}">
        <p14:creationId xmlns:p14="http://schemas.microsoft.com/office/powerpoint/2010/main" val="402836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NLSY gradients for middle-childhood hyperactivity and completed schooling</a:t>
            </a:r>
            <a:endParaRPr lang="en-US" sz="24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170362"/>
              </p:ext>
            </p:extLst>
          </p:nvPr>
        </p:nvGraphicFramePr>
        <p:xfrm>
          <a:off x="228600" y="11430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26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NLSY gradients for middle-childhood hyperactivity and completed schooling</a:t>
            </a:r>
            <a:endParaRPr lang="en-US" sz="24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84761"/>
              </p:ext>
            </p:extLst>
          </p:nvPr>
        </p:nvGraphicFramePr>
        <p:xfrm>
          <a:off x="228600" y="11430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576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686800" cy="1093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Sibling </a:t>
            </a: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differences</a:t>
            </a: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 (fixed effects) in </a:t>
            </a:r>
            <a:r>
              <a:rPr lang="en-US" sz="3600" b="1" dirty="0">
                <a:solidFill>
                  <a:srgbClr val="FFFF66"/>
                </a:solidFill>
              </a:rPr>
              <a:t>Hyperactivity</a:t>
            </a: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 and attainment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3340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FF66"/>
                </a:solidFill>
              </a:rPr>
              <a:t>Instead of: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66"/>
                </a:solidFill>
              </a:rPr>
              <a:t>(1) </a:t>
            </a:r>
            <a:r>
              <a:rPr lang="en-US" dirty="0" smtClean="0">
                <a:solidFill>
                  <a:srgbClr val="FFFF66"/>
                </a:solidFill>
              </a:rPr>
              <a:t>Attainment= </a:t>
            </a:r>
            <a:r>
              <a:rPr lang="en-US" dirty="0">
                <a:solidFill>
                  <a:srgbClr val="FFFF66"/>
                </a:solidFill>
              </a:rPr>
              <a:t>f </a:t>
            </a:r>
            <a:r>
              <a:rPr lang="en-US" dirty="0" smtClean="0">
                <a:solidFill>
                  <a:srgbClr val="FFFF66"/>
                </a:solidFill>
              </a:rPr>
              <a:t>(Hyperactivity, child and family background controls</a:t>
            </a:r>
            <a:r>
              <a:rPr lang="en-US" dirty="0">
                <a:solidFill>
                  <a:srgbClr val="FFFF66"/>
                </a:solidFill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FF66"/>
                </a:solidFill>
              </a:rPr>
              <a:t>Estimate:</a:t>
            </a:r>
          </a:p>
          <a:p>
            <a:pPr marL="971550" lvl="1" indent="-514350">
              <a:spcBef>
                <a:spcPct val="50000"/>
              </a:spcBef>
              <a:buFontTx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(2) Sib difference in Attainment = f (Sib difference in </a:t>
            </a:r>
            <a:r>
              <a:rPr lang="en-US" dirty="0">
                <a:solidFill>
                  <a:srgbClr val="FFFF66"/>
                </a:solidFill>
              </a:rPr>
              <a:t>Hyperactivity </a:t>
            </a:r>
            <a:r>
              <a:rPr lang="en-US" dirty="0" smtClean="0">
                <a:solidFill>
                  <a:srgbClr val="FFFF66"/>
                </a:solidFill>
              </a:rPr>
              <a:t>+ (almost) nothing!</a:t>
            </a:r>
          </a:p>
          <a:p>
            <a:pPr marL="971550" lvl="1" indent="-514350">
              <a:spcBef>
                <a:spcPct val="5000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Which is the same as:</a:t>
            </a:r>
          </a:p>
          <a:p>
            <a:pPr marL="971550" lvl="1" indent="-514350">
              <a:spcBef>
                <a:spcPct val="50000"/>
              </a:spcBef>
              <a:buFontTx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(3) Attainment = f </a:t>
            </a:r>
            <a:r>
              <a:rPr lang="en-US" dirty="0">
                <a:solidFill>
                  <a:srgbClr val="FFFF66"/>
                </a:solidFill>
              </a:rPr>
              <a:t>(</a:t>
            </a:r>
            <a:r>
              <a:rPr lang="en-US" dirty="0" smtClean="0">
                <a:solidFill>
                  <a:srgbClr val="FFFF66"/>
                </a:solidFill>
              </a:rPr>
              <a:t>Hyperactivity, dummy variables for Family 1, Family 2, etc.)</a:t>
            </a:r>
          </a:p>
        </p:txBody>
      </p:sp>
    </p:spTree>
    <p:extLst>
      <p:ext uri="{BB962C8B-B14F-4D97-AF65-F5344CB8AC3E}">
        <p14:creationId xmlns:p14="http://schemas.microsoft.com/office/powerpoint/2010/main" val="105010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0"/>
            <a:ext cx="83820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WARNING!</a:t>
            </a:r>
            <a:br>
              <a:rPr lang="en-US" altLang="en-US" sz="3600" b="1" dirty="0" smtClean="0">
                <a:solidFill>
                  <a:srgbClr val="FFFF66"/>
                </a:solidFill>
                <a:effectLst/>
              </a:rPr>
            </a:br>
            <a:r>
              <a:rPr lang="en-US" altLang="en-US" sz="3600" b="1" dirty="0">
                <a:solidFill>
                  <a:srgbClr val="FFFF66"/>
                </a:solidFill>
              </a:rPr>
              <a:t/>
            </a:r>
            <a:br>
              <a:rPr lang="en-US" altLang="en-US" sz="3600" b="1" dirty="0">
                <a:solidFill>
                  <a:srgbClr val="FFFF66"/>
                </a:solidFill>
              </a:rPr>
            </a:br>
            <a:r>
              <a:rPr lang="en-US" altLang="en-US" sz="3600" b="1" dirty="0" smtClean="0">
                <a:solidFill>
                  <a:srgbClr val="FFFF66"/>
                </a:solidFill>
              </a:rPr>
              <a:t>Econometric f</a:t>
            </a: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ixed effects ≠</a:t>
            </a:r>
            <a:br>
              <a:rPr lang="en-US" altLang="en-US" sz="3600" b="1" dirty="0" smtClean="0">
                <a:solidFill>
                  <a:srgbClr val="FFFF66"/>
                </a:solidFill>
                <a:effectLst/>
              </a:rPr>
            </a:br>
            <a:r>
              <a:rPr lang="en-US" altLang="en-US" sz="3600" b="1" dirty="0" smtClean="0">
                <a:solidFill>
                  <a:srgbClr val="FFFF66"/>
                </a:solidFill>
              </a:rPr>
              <a:t>HLM-type fixed effects</a:t>
            </a:r>
            <a:endParaRPr lang="en-US" altLang="en-US" sz="3600" b="1" dirty="0" smtClean="0">
              <a:solidFill>
                <a:srgbClr val="FFFF66"/>
              </a:solidFill>
              <a:effectLst/>
            </a:endParaRPr>
          </a:p>
        </p:txBody>
      </p:sp>
      <p:pic>
        <p:nvPicPr>
          <p:cNvPr id="1026" name="Picture 2" descr="C:\Users\Greg Duncan.EDU2056-X230\AppData\Local\Microsoft\Windows\Temporary Internet Files\Content.IE5\30EB4P32\MC900104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4289"/>
            <a:ext cx="1739189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24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686800" cy="1322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b="1" dirty="0" smtClean="0">
                <a:solidFill>
                  <a:srgbClr val="FFFF66"/>
                </a:solidFill>
                <a:effectLst/>
              </a:rPr>
              <a:t>Fixed effects are extremely powerful controls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27432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FFFF66"/>
                </a:solidFill>
              </a:rPr>
              <a:t> Family fixed effects control for measured </a:t>
            </a:r>
            <a:r>
              <a:rPr lang="en-US" sz="3600" i="1" dirty="0" smtClean="0">
                <a:solidFill>
                  <a:srgbClr val="FFFF66"/>
                </a:solidFill>
              </a:rPr>
              <a:t>and unmeasured</a:t>
            </a:r>
            <a:r>
              <a:rPr lang="en-US" sz="3600" dirty="0" smtClean="0">
                <a:solidFill>
                  <a:srgbClr val="FFFF66"/>
                </a:solidFill>
              </a:rPr>
              <a:t> family characteristics shared by siblings</a:t>
            </a:r>
          </a:p>
          <a:p>
            <a:pPr marL="457200" lvl="1" indent="0">
              <a:spcBef>
                <a:spcPct val="50000"/>
              </a:spcBef>
              <a:buNone/>
              <a:defRPr/>
            </a:pPr>
            <a:r>
              <a:rPr lang="en-US" sz="2400" dirty="0" smtClean="0">
                <a:solidFill>
                  <a:srgbClr val="FFFF66"/>
                </a:solidFill>
              </a:rPr>
              <a:t>=&gt; Sib data provides powerful analytic advantages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5078" y="4346812"/>
            <a:ext cx="8229600" cy="23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Teacher fixed effects control for persistent measured and unmeasured teachers differences, plus selection into classrooms</a:t>
            </a:r>
            <a:endParaRPr lang="en-US" sz="3600" kern="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2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NLSY gradients for middle-childhood hyperactivity and completed schooling</a:t>
            </a:r>
            <a:endParaRPr lang="en-US" sz="24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036337"/>
              </p:ext>
            </p:extLst>
          </p:nvPr>
        </p:nvGraphicFramePr>
        <p:xfrm>
          <a:off x="228600" y="11430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57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NLSY gradients for middle-childhood hyperactivity and completed schooling</a:t>
            </a:r>
            <a:endParaRPr lang="en-US" sz="24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94490"/>
              </p:ext>
            </p:extLst>
          </p:nvPr>
        </p:nvGraphicFramePr>
        <p:xfrm>
          <a:off x="228600" y="11430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50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Bottom lines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20000" cy="2209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Worry a lot about confounding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Design your data collection so that you can control for the selection process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08712" y="35052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>
                <a:solidFill>
                  <a:srgbClr val="FFFF66"/>
                </a:solidFill>
              </a:rPr>
              <a:t>(Econometric) fixed effects can </a:t>
            </a:r>
            <a:r>
              <a:rPr lang="en-US" altLang="en-US" dirty="0" smtClean="0">
                <a:solidFill>
                  <a:srgbClr val="FFFF66"/>
                </a:solidFill>
              </a:rPr>
              <a:t>serve as powerful controls</a:t>
            </a:r>
            <a:endParaRPr lang="en-US" altLang="en-US" kern="0" dirty="0" smtClean="0">
              <a:solidFill>
                <a:srgbClr val="FFFF66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08712" y="46482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dirty="0" smtClean="0">
                <a:solidFill>
                  <a:srgbClr val="FFFF66"/>
                </a:solidFill>
              </a:rPr>
              <a:t>Further reading: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i="1" dirty="0" smtClean="0">
                <a:solidFill>
                  <a:srgbClr val="FFFF66"/>
                </a:solidFill>
              </a:rPr>
              <a:t>Mostly Harmless Econometrics</a:t>
            </a:r>
            <a:r>
              <a:rPr lang="en-US" altLang="en-US" dirty="0" smtClean="0">
                <a:solidFill>
                  <a:srgbClr val="FFFF66"/>
                </a:solidFill>
              </a:rPr>
              <a:t> by </a:t>
            </a:r>
            <a:r>
              <a:rPr lang="en-US" altLang="en-US" dirty="0" err="1" smtClean="0">
                <a:solidFill>
                  <a:srgbClr val="FFFF66"/>
                </a:solidFill>
              </a:rPr>
              <a:t>Angrist</a:t>
            </a:r>
            <a:r>
              <a:rPr lang="en-US" altLang="en-US" dirty="0" smtClean="0">
                <a:solidFill>
                  <a:srgbClr val="FFFF66"/>
                </a:solidFill>
              </a:rPr>
              <a:t> and </a:t>
            </a:r>
            <a:r>
              <a:rPr lang="en-US" altLang="en-US" dirty="0" err="1" smtClean="0">
                <a:solidFill>
                  <a:srgbClr val="FFFF66"/>
                </a:solidFill>
              </a:rPr>
              <a:t>Pischke</a:t>
            </a:r>
            <a:endParaRPr lang="en-US" altLang="en-US" kern="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6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37" y="1981200"/>
            <a:ext cx="8229600" cy="563562"/>
          </a:xfrm>
        </p:spPr>
        <p:txBody>
          <a:bodyPr/>
          <a:lstStyle/>
          <a:p>
            <a:r>
              <a:rPr lang="en-US" sz="6000" dirty="0" smtClean="0">
                <a:solidFill>
                  <a:srgbClr val="FFFF66"/>
                </a:solidFill>
              </a:rPr>
              <a:t>Measurement quality</a:t>
            </a:r>
            <a:endParaRPr lang="en-US" sz="6000" dirty="0">
              <a:solidFill>
                <a:srgbClr val="FFFF66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8337" y="38100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kern="0" dirty="0" smtClean="0">
                <a:solidFill>
                  <a:srgbClr val="FFFF66"/>
                </a:solidFill>
              </a:rPr>
              <a:t>Matters a lot but needs to be considered in the context of other analysis goals (e.g., causal modeling)</a:t>
            </a:r>
          </a:p>
        </p:txBody>
      </p:sp>
    </p:spTree>
    <p:extLst>
      <p:ext uri="{BB962C8B-B14F-4D97-AF65-F5344CB8AC3E}">
        <p14:creationId xmlns:p14="http://schemas.microsoft.com/office/powerpoint/2010/main" val="280631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Measurement quality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20000" cy="4419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</a:rPr>
              <a:t>Everything that leads your measurement of a construct to differ from a “true” construct measure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altLang="en-US" dirty="0" smtClean="0">
              <a:solidFill>
                <a:srgbClr val="FFFF66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dirty="0" smtClean="0">
                <a:solidFill>
                  <a:srgbClr val="FFFF66"/>
                </a:solidFill>
              </a:rPr>
              <a:t>Observed Y</a:t>
            </a:r>
            <a:r>
              <a:rPr lang="en-US" altLang="en-US" baseline="-25000" dirty="0" smtClean="0">
                <a:solidFill>
                  <a:srgbClr val="FFFF66"/>
                </a:solidFill>
              </a:rPr>
              <a:t>i</a:t>
            </a:r>
            <a:r>
              <a:rPr lang="en-US" altLang="en-US" dirty="0" smtClean="0">
                <a:solidFill>
                  <a:srgbClr val="FFFF66"/>
                </a:solidFill>
              </a:rPr>
              <a:t> = True Y</a:t>
            </a:r>
            <a:r>
              <a:rPr lang="en-US" altLang="en-US" baseline="-25000" dirty="0" smtClean="0">
                <a:solidFill>
                  <a:srgbClr val="FFFF66"/>
                </a:solidFill>
              </a:rPr>
              <a:t>i</a:t>
            </a:r>
            <a:r>
              <a:rPr lang="en-US" altLang="en-US" dirty="0" smtClean="0">
                <a:solidFill>
                  <a:srgbClr val="FFFF66"/>
                </a:solidFill>
              </a:rPr>
              <a:t> + </a:t>
            </a:r>
            <a:r>
              <a:rPr lang="el-GR" altLang="en-US" dirty="0" smtClean="0">
                <a:solidFill>
                  <a:srgbClr val="FFFF66"/>
                </a:solidFill>
              </a:rPr>
              <a:t>ε</a:t>
            </a:r>
            <a:r>
              <a:rPr lang="en-US" altLang="en-US" baseline="-25000" dirty="0" err="1" smtClean="0">
                <a:solidFill>
                  <a:srgbClr val="FFFF66"/>
                </a:solidFill>
              </a:rPr>
              <a:t>i</a:t>
            </a:r>
            <a:endParaRPr lang="en-US" altLang="en-US" dirty="0" smtClean="0">
              <a:solidFill>
                <a:srgbClr val="FFFF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282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63562"/>
          </a:xfrm>
        </p:spPr>
        <p:txBody>
          <a:bodyPr/>
          <a:lstStyle/>
          <a:p>
            <a:r>
              <a:rPr lang="en-US" sz="4200" i="1" dirty="0" smtClean="0">
                <a:solidFill>
                  <a:srgbClr val="FFFF66"/>
                </a:solidFill>
              </a:rPr>
              <a:t>Rank the importance of:</a:t>
            </a:r>
            <a:endParaRPr lang="en-US" sz="4200" i="1" dirty="0">
              <a:solidFill>
                <a:srgbClr val="FFFF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419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FFFF66"/>
                </a:solidFill>
              </a:rPr>
              <a:t>Measurement quality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FFFF66"/>
                </a:solidFill>
              </a:rPr>
              <a:t>Robustness (sensitivity) checks and replication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66"/>
                </a:solidFill>
              </a:rPr>
              <a:t>Unbiased </a:t>
            </a:r>
            <a:r>
              <a:rPr lang="en-US" dirty="0" smtClean="0">
                <a:solidFill>
                  <a:srgbClr val="FFFF66"/>
                </a:solidFill>
              </a:rPr>
              <a:t>(</a:t>
            </a:r>
            <a:r>
              <a:rPr lang="en-US" dirty="0" err="1" smtClean="0">
                <a:solidFill>
                  <a:srgbClr val="FFFF66"/>
                </a:solidFill>
              </a:rPr>
              <a:t>unconfounded</a:t>
            </a:r>
            <a:r>
              <a:rPr lang="en-US" dirty="0" smtClean="0">
                <a:solidFill>
                  <a:srgbClr val="FFFF66"/>
                </a:solidFill>
              </a:rPr>
              <a:t>) estimation </a:t>
            </a:r>
            <a:r>
              <a:rPr lang="en-US" dirty="0">
                <a:solidFill>
                  <a:srgbClr val="FFFF66"/>
                </a:solidFill>
              </a:rPr>
              <a:t>of causal parameters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FFFF66"/>
                </a:solidFill>
              </a:rPr>
              <a:t>Explained variance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FFFF66"/>
                </a:solidFill>
              </a:rPr>
              <a:t>Statistical method </a:t>
            </a:r>
            <a:r>
              <a:rPr lang="en-US" i="1" dirty="0" smtClean="0">
                <a:solidFill>
                  <a:srgbClr val="FFFF66"/>
                </a:solidFill>
              </a:rPr>
              <a:t>per se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77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Measurement quality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3600" dirty="0" smtClean="0">
                <a:solidFill>
                  <a:srgbClr val="FFFF66"/>
                </a:solidFill>
                <a:effectLst/>
              </a:rPr>
              <a:t>Under fairly general assumptions, measurement error in your dependent variable will not bias parameter estimates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3600" dirty="0" smtClean="0">
                <a:solidFill>
                  <a:srgbClr val="FFFF66"/>
                </a:solidFill>
                <a:effectLst/>
              </a:rPr>
              <a:t>Error in independent variables WILL cause bias</a:t>
            </a:r>
          </a:p>
        </p:txBody>
      </p:sp>
    </p:spTree>
    <p:extLst>
      <p:ext uri="{BB962C8B-B14F-4D97-AF65-F5344CB8AC3E}">
        <p14:creationId xmlns:p14="http://schemas.microsoft.com/office/powerpoint/2010/main" val="145897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</a:rPr>
              <a:t>Hypothetical data on self-control and an adult outcome</a:t>
            </a:r>
            <a:endParaRPr lang="en-US" sz="36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481529"/>
              </p:ext>
            </p:extLst>
          </p:nvPr>
        </p:nvGraphicFramePr>
        <p:xfrm>
          <a:off x="228600" y="14478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1905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</a:rPr>
              <a:t>Slope = 1.0</a:t>
            </a:r>
            <a:endParaRPr lang="en-US" sz="2800" dirty="0">
              <a:solidFill>
                <a:srgbClr val="FFFF66"/>
              </a:solidFill>
            </a:endParaRPr>
          </a:p>
          <a:p>
            <a:r>
              <a:rPr lang="en-US" sz="2800" dirty="0" smtClean="0">
                <a:solidFill>
                  <a:srgbClr val="FFFF66"/>
                </a:solidFill>
              </a:rPr>
              <a:t>R</a:t>
            </a:r>
            <a:r>
              <a:rPr lang="en-US" sz="2800" baseline="30000" dirty="0" smtClean="0">
                <a:solidFill>
                  <a:srgbClr val="FFFF66"/>
                </a:solidFill>
              </a:rPr>
              <a:t>2</a:t>
            </a:r>
            <a:r>
              <a:rPr lang="en-US" sz="2800" dirty="0" smtClean="0">
                <a:solidFill>
                  <a:srgbClr val="FFFF66"/>
                </a:solidFill>
              </a:rPr>
              <a:t> = 100%</a:t>
            </a:r>
            <a:endParaRPr lang="en-US" sz="28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4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Measurement error in Y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743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3600" dirty="0" smtClean="0">
                <a:solidFill>
                  <a:srgbClr val="FFFF66"/>
                </a:solidFill>
                <a:effectLst/>
              </a:rPr>
              <a:t>Suppose measurement error in Y is independent of level of X and Y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3600" dirty="0" smtClean="0">
                <a:solidFill>
                  <a:srgbClr val="FFFF66"/>
                </a:solidFill>
              </a:rPr>
              <a:t>=&gt; no bias in estimation of effects of X on Y</a:t>
            </a:r>
            <a:endParaRPr lang="en-US" altLang="en-US" sz="3600" dirty="0" smtClean="0">
              <a:solidFill>
                <a:srgbClr val="FFFF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03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</a:rPr>
              <a:t>Hypothetical data on self-control and an adult outcome</a:t>
            </a:r>
            <a:endParaRPr lang="en-US" sz="36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454129"/>
              </p:ext>
            </p:extLst>
          </p:nvPr>
        </p:nvGraphicFramePr>
        <p:xfrm>
          <a:off x="228600" y="14478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762000" y="1676400"/>
            <a:ext cx="7924800" cy="259080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62000" y="2819400"/>
            <a:ext cx="7924800" cy="266700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11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Measurement error in X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743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Suppose measurement error in X is independent of level of X and 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</a:rPr>
              <a:t>=&gt; there IS bias in estimation of effects of X on Y that is proportional to the amount of error</a:t>
            </a:r>
            <a:endParaRPr lang="en-US" altLang="en-US" dirty="0" smtClean="0">
              <a:solidFill>
                <a:srgbClr val="FFFF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437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</a:rPr>
              <a:t>Hypothetical data on self-control and an adult outcome</a:t>
            </a:r>
            <a:endParaRPr lang="en-US" sz="3600" dirty="0">
              <a:solidFill>
                <a:srgbClr val="FF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416553"/>
              </p:ext>
            </p:extLst>
          </p:nvPr>
        </p:nvGraphicFramePr>
        <p:xfrm>
          <a:off x="228600" y="14478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685800" y="1676400"/>
            <a:ext cx="8001000" cy="388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8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</a:rPr>
              <a:t>Measurement quality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236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Measurement quality should be a serious concern but not an obsession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rgbClr val="FFFF66"/>
                </a:solidFill>
              </a:rPr>
              <a:t>In data collection, balance needs for measurement quality, confounding, imputation needs…</a:t>
            </a:r>
            <a:endParaRPr lang="en-US" altLang="en-US" dirty="0" smtClean="0">
              <a:solidFill>
                <a:srgbClr val="FFFF66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33600" y="5105400"/>
            <a:ext cx="5715000" cy="609600"/>
          </a:xfrm>
          <a:prstGeom prst="line">
            <a:avLst/>
          </a:prstGeom>
          <a:ln w="10160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4648200" y="5562600"/>
            <a:ext cx="609600" cy="609600"/>
          </a:xfrm>
          <a:prstGeom prst="triangl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5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620000" cy="3429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FF66"/>
                </a:solidFill>
              </a:rPr>
              <a:t>Replication and robustness checking</a:t>
            </a:r>
          </a:p>
        </p:txBody>
      </p:sp>
    </p:spTree>
    <p:extLst>
      <p:ext uri="{BB962C8B-B14F-4D97-AF65-F5344CB8AC3E}">
        <p14:creationId xmlns:p14="http://schemas.microsoft.com/office/powerpoint/2010/main" val="364089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5486400" cy="865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400" b="1" i="1" dirty="0" smtClean="0">
                <a:solidFill>
                  <a:srgbClr val="FFFF66"/>
                </a:solidFill>
                <a:effectLst/>
              </a:rPr>
              <a:t>Replication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95" y="8382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66"/>
                </a:solidFill>
              </a:rPr>
              <a:t> Independent assessment of someone else’s research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33600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400" b="1" i="1" kern="0" dirty="0" smtClean="0">
                <a:solidFill>
                  <a:srgbClr val="FFFF66"/>
                </a:solidFill>
              </a:rPr>
              <a:t>Robustness/sensitivity checking (internal replication)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2998787"/>
            <a:ext cx="85344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kern="0" dirty="0" smtClean="0">
                <a:solidFill>
                  <a:srgbClr val="FFFF66"/>
                </a:solidFill>
              </a:rPr>
              <a:t> </a:t>
            </a:r>
            <a:r>
              <a:rPr lang="en-US" kern="0" dirty="0" smtClean="0">
                <a:solidFill>
                  <a:srgbClr val="FFFF66"/>
                </a:solidFill>
              </a:rPr>
              <a:t>Ensuring that your own results do not change substantially if you:</a:t>
            </a:r>
          </a:p>
          <a:p>
            <a:pPr lvl="1">
              <a:spcBef>
                <a:spcPct val="50000"/>
              </a:spcBef>
              <a:defRPr/>
            </a:pPr>
            <a:r>
              <a:rPr lang="en-US" kern="0" dirty="0">
                <a:solidFill>
                  <a:srgbClr val="FFFF66"/>
                </a:solidFill>
              </a:rPr>
              <a:t> </a:t>
            </a:r>
            <a:r>
              <a:rPr lang="en-US" kern="0" dirty="0" smtClean="0">
                <a:solidFill>
                  <a:srgbClr val="FFFF66"/>
                </a:solidFill>
              </a:rPr>
              <a:t>use 2+ data sets</a:t>
            </a:r>
          </a:p>
          <a:p>
            <a:pPr lvl="1">
              <a:spcBef>
                <a:spcPct val="50000"/>
              </a:spcBef>
              <a:defRPr/>
            </a:pPr>
            <a:r>
              <a:rPr lang="en-US" kern="0" dirty="0">
                <a:solidFill>
                  <a:srgbClr val="FFFF66"/>
                </a:solidFill>
              </a:rPr>
              <a:t> </a:t>
            </a:r>
            <a:r>
              <a:rPr lang="en-US" kern="0" dirty="0" smtClean="0">
                <a:solidFill>
                  <a:srgbClr val="FFFF66"/>
                </a:solidFill>
              </a:rPr>
              <a:t>use plausible alternative estimation techniques</a:t>
            </a:r>
          </a:p>
          <a:p>
            <a:pPr lvl="1">
              <a:spcBef>
                <a:spcPct val="50000"/>
              </a:spcBef>
              <a:defRPr/>
            </a:pPr>
            <a:r>
              <a:rPr lang="en-US" kern="0" dirty="0">
                <a:solidFill>
                  <a:srgbClr val="FFFF66"/>
                </a:solidFill>
              </a:rPr>
              <a:t> </a:t>
            </a:r>
            <a:r>
              <a:rPr lang="en-US" kern="0" dirty="0" smtClean="0">
                <a:solidFill>
                  <a:srgbClr val="FFFF66"/>
                </a:solidFill>
              </a:rPr>
              <a:t>estimate your model within subgroups</a:t>
            </a:r>
            <a:endParaRPr lang="en-US" kern="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4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44387" grpId="0" build="p"/>
      <p:bldP spid="4" grpId="0"/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460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 smtClean="0">
                <a:solidFill>
                  <a:srgbClr val="FFFF66"/>
                </a:solidFill>
              </a:rPr>
              <a:t>Magnuson, </a:t>
            </a:r>
            <a:r>
              <a:rPr lang="en-US" sz="3800" dirty="0" err="1" smtClean="0">
                <a:solidFill>
                  <a:srgbClr val="FFFF66"/>
                </a:solidFill>
              </a:rPr>
              <a:t>Ruhm</a:t>
            </a:r>
            <a:r>
              <a:rPr lang="en-US" sz="3800" dirty="0" smtClean="0">
                <a:solidFill>
                  <a:srgbClr val="FFFF66"/>
                </a:solidFill>
              </a:rPr>
              <a:t> and </a:t>
            </a:r>
            <a:r>
              <a:rPr lang="en-US" sz="3800" dirty="0" err="1" smtClean="0">
                <a:solidFill>
                  <a:srgbClr val="FFFF66"/>
                </a:solidFill>
              </a:rPr>
              <a:t>Waldfogel</a:t>
            </a:r>
            <a:r>
              <a:rPr lang="en-US" sz="3800" dirty="0" smtClean="0">
                <a:solidFill>
                  <a:srgbClr val="FFFF66"/>
                </a:solidFill>
              </a:rPr>
              <a:t> (2007) study of pre-k impacts using ECLS-K:</a:t>
            </a:r>
            <a:br>
              <a:rPr lang="en-US" sz="3800" dirty="0" smtClean="0">
                <a:solidFill>
                  <a:srgbClr val="FFFF66"/>
                </a:solidFill>
              </a:rPr>
            </a:br>
            <a:r>
              <a:rPr lang="en-US" sz="3800" dirty="0" smtClean="0">
                <a:solidFill>
                  <a:srgbClr val="FFFF66"/>
                </a:solidFill>
              </a:rPr>
              <a:t/>
            </a:r>
            <a:br>
              <a:rPr lang="en-US" sz="3800" dirty="0" smtClean="0">
                <a:solidFill>
                  <a:srgbClr val="FFFF66"/>
                </a:solidFill>
              </a:rPr>
            </a:br>
            <a:r>
              <a:rPr lang="en-US" sz="3800" dirty="0" smtClean="0">
                <a:solidFill>
                  <a:srgbClr val="FFFF66"/>
                </a:solidFill>
              </a:rPr>
              <a:t>-	OLS with many controls</a:t>
            </a:r>
            <a:br>
              <a:rPr lang="en-US" sz="3800" dirty="0" smtClean="0">
                <a:solidFill>
                  <a:srgbClr val="FFFF66"/>
                </a:solidFill>
              </a:rPr>
            </a:br>
            <a:r>
              <a:rPr lang="en-US" sz="3800" dirty="0" smtClean="0">
                <a:solidFill>
                  <a:srgbClr val="FFFF66"/>
                </a:solidFill>
              </a:rPr>
              <a:t>-	Propensity score matching</a:t>
            </a:r>
            <a:br>
              <a:rPr lang="en-US" sz="3800" dirty="0" smtClean="0">
                <a:solidFill>
                  <a:srgbClr val="FFFF66"/>
                </a:solidFill>
              </a:rPr>
            </a:br>
            <a:r>
              <a:rPr lang="en-US" sz="3800" dirty="0" smtClean="0">
                <a:solidFill>
                  <a:srgbClr val="FFFF66"/>
                </a:solidFill>
              </a:rPr>
              <a:t>-	Kindergarten teacher fixed effects</a:t>
            </a:r>
            <a:br>
              <a:rPr lang="en-US" sz="3800" dirty="0" smtClean="0">
                <a:solidFill>
                  <a:srgbClr val="FFFF66"/>
                </a:solidFill>
              </a:rPr>
            </a:br>
            <a:r>
              <a:rPr lang="en-US" sz="3800" dirty="0" smtClean="0">
                <a:solidFill>
                  <a:srgbClr val="FFFF66"/>
                </a:solidFill>
              </a:rPr>
              <a:t>-	Instrumental variables</a:t>
            </a:r>
            <a:endParaRPr lang="en-US" sz="3800" dirty="0">
              <a:solidFill>
                <a:srgbClr val="FFFF66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53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Multiple estimation techniques: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643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2590800" cy="632460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FF66"/>
                </a:solidFill>
              </a:rPr>
              <a:t>Developmental psychology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FF66"/>
                </a:solidFill>
              </a:rPr>
              <a:t>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Measurement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Stat models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Explained variance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Unbiased estimation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FF66"/>
                </a:solidFill>
              </a:rPr>
              <a:t>Robustness checking</a:t>
            </a:r>
          </a:p>
          <a:p>
            <a:pPr marL="0" lv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 smtClean="0">
                <a:solidFill>
                  <a:srgbClr val="FFFF66"/>
                </a:solidFill>
              </a:rPr>
              <a:t> </a:t>
            </a:r>
            <a:endParaRPr lang="en-US" sz="2400" dirty="0">
              <a:solidFill>
                <a:srgbClr val="FFFF66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43650" y="152400"/>
            <a:ext cx="259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kern="0" dirty="0" smtClean="0">
                <a:solidFill>
                  <a:srgbClr val="FFFF66"/>
                </a:solidFill>
              </a:rPr>
              <a:t>Economics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kern="0" dirty="0" smtClean="0">
                <a:solidFill>
                  <a:srgbClr val="FFFF66"/>
                </a:solidFill>
              </a:rPr>
              <a:t>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FFFF66"/>
                </a:solidFill>
              </a:rPr>
              <a:t>Unbiased </a:t>
            </a:r>
            <a:r>
              <a:rPr lang="en-US" sz="2400" kern="0" dirty="0" smtClean="0">
                <a:solidFill>
                  <a:srgbClr val="FFFF66"/>
                </a:solidFill>
              </a:rPr>
              <a:t>estimation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Robustness checking</a:t>
            </a:r>
            <a:endParaRPr lang="en-US" sz="2400" kern="0" dirty="0">
              <a:solidFill>
                <a:srgbClr val="FFFF66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n-US" sz="2400" kern="0" dirty="0">
                <a:solidFill>
                  <a:srgbClr val="FFFF66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Measurement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Stat models</a:t>
            </a:r>
            <a:endParaRPr lang="en-US" sz="2400" kern="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Explained </a:t>
            </a:r>
            <a:r>
              <a:rPr lang="en-US" sz="2400" kern="0" dirty="0">
                <a:solidFill>
                  <a:srgbClr val="FFFF66"/>
                </a:solidFill>
              </a:rPr>
              <a:t>variance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00400" y="152400"/>
            <a:ext cx="259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kern="0" dirty="0" smtClean="0">
                <a:solidFill>
                  <a:srgbClr val="FFFF66"/>
                </a:solidFill>
              </a:rPr>
              <a:t>Greg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kern="0" dirty="0" smtClean="0">
                <a:solidFill>
                  <a:srgbClr val="FFFF66"/>
                </a:solidFill>
              </a:rPr>
              <a:t>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FFFF66"/>
                </a:solidFill>
              </a:rPr>
              <a:t>Unbiased </a:t>
            </a:r>
            <a:r>
              <a:rPr lang="en-US" sz="2400" kern="0" dirty="0" smtClean="0">
                <a:solidFill>
                  <a:srgbClr val="FFFF66"/>
                </a:solidFill>
              </a:rPr>
              <a:t>estimation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Robustness checking</a:t>
            </a:r>
            <a:endParaRPr lang="en-US" sz="2400" kern="0" dirty="0">
              <a:solidFill>
                <a:srgbClr val="FFFF66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n-US" sz="2400" kern="0" dirty="0">
                <a:solidFill>
                  <a:srgbClr val="FFFF66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Measurement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Stat models</a:t>
            </a:r>
            <a:endParaRPr lang="en-US" sz="2400" kern="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kern="0" dirty="0" smtClean="0">
                <a:solidFill>
                  <a:srgbClr val="FFFF66"/>
                </a:solidFill>
              </a:rPr>
              <a:t>Explained </a:t>
            </a:r>
            <a:r>
              <a:rPr lang="en-US" sz="2400" kern="0" dirty="0">
                <a:solidFill>
                  <a:srgbClr val="FFFF66"/>
                </a:solidFill>
              </a:rPr>
              <a:t>variance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kern="0" dirty="0" smtClean="0">
              <a:solidFill>
                <a:srgbClr val="FFFF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762000" y="3845868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</a:rPr>
              <a:t>IMPORTANCE</a:t>
            </a:r>
            <a:endParaRPr lang="en-US" sz="2400" b="1" dirty="0">
              <a:solidFill>
                <a:srgbClr val="FFFF66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 rot="16366181">
            <a:off x="2368603" y="2438399"/>
            <a:ext cx="369334" cy="457200"/>
          </a:xfrm>
          <a:prstGeom prst="striped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9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5413"/>
            <a:ext cx="8229600" cy="1627187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3800" dirty="0" smtClean="0">
                <a:solidFill>
                  <a:srgbClr val="FFFF66"/>
                </a:solidFill>
                <a:latin typeface="+mn-lt"/>
              </a:rPr>
              <a:t>Subgroup replication:</a:t>
            </a:r>
            <a:br>
              <a:rPr lang="en-US" sz="3800" dirty="0" smtClean="0">
                <a:solidFill>
                  <a:srgbClr val="FFFF66"/>
                </a:solidFill>
                <a:latin typeface="+mn-lt"/>
              </a:rPr>
            </a:br>
            <a:r>
              <a:rPr lang="en-US" sz="3800" dirty="0" smtClean="0">
                <a:solidFill>
                  <a:srgbClr val="FFFF66"/>
                </a:solidFill>
                <a:latin typeface="+mn-lt"/>
              </a:rPr>
              <a:t>K-3 increases in Black/White achievement gap (Fryer and Levitt)</a:t>
            </a:r>
            <a:endParaRPr lang="en-US" sz="3800" dirty="0">
              <a:solidFill>
                <a:srgbClr val="FFFF66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605801"/>
              </p:ext>
            </p:extLst>
          </p:nvPr>
        </p:nvGraphicFramePr>
        <p:xfrm>
          <a:off x="609600" y="1905000"/>
          <a:ext cx="3429000" cy="4493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Overall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pc="-5" dirty="0" smtClean="0">
                          <a:solidFill>
                            <a:srgbClr val="FFFF66"/>
                          </a:solidFill>
                          <a:latin typeface="+mn-lt"/>
                        </a:rPr>
                        <a:t>0.412 </a:t>
                      </a:r>
                      <a:r>
                        <a:rPr lang="en-US" sz="2400" u="none" strike="noStrike" spc="-5" dirty="0" err="1" smtClean="0">
                          <a:solidFill>
                            <a:srgbClr val="FFFF66"/>
                          </a:solidFill>
                          <a:latin typeface="+mn-lt"/>
                        </a:rPr>
                        <a:t>sd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(.050)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Males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0.414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Females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0.412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2415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Lowest SES 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0.202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2nd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pc="-5" dirty="0">
                          <a:solidFill>
                            <a:srgbClr val="FFFF66"/>
                          </a:solidFill>
                          <a:latin typeface="+mn-lt"/>
                        </a:rPr>
                        <a:t>0.385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3rd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0.348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4th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0.635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Top SES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0.424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293090"/>
              </p:ext>
            </p:extLst>
          </p:nvPr>
        </p:nvGraphicFramePr>
        <p:xfrm>
          <a:off x="4572000" y="2438400"/>
          <a:ext cx="3429000" cy="37293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Single parent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0.396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Two parents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0.396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Northeast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0.430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Midwest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0.328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South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0.335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rgbClr val="FFFF66"/>
                          </a:solidFill>
                          <a:latin typeface="+mn-lt"/>
                        </a:rPr>
                        <a:t>West</a:t>
                      </a:r>
                      <a:endParaRPr lang="en-US" sz="2400" b="0" i="0" u="none" strike="noStrike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rgbClr val="FFFF66"/>
                          </a:solidFill>
                          <a:latin typeface="+mn-lt"/>
                        </a:rPr>
                        <a:t>0.789</a:t>
                      </a:r>
                      <a:endParaRPr lang="en-US" sz="2400" b="0" i="0" u="none" strike="noStrike" dirty="0">
                        <a:solidFill>
                          <a:srgbClr val="FFFF66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10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12192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 smtClean="0">
                <a:solidFill>
                  <a:srgbClr val="FFFF66"/>
                </a:solidFill>
              </a:rPr>
              <a:t>Donald Campbell:</a:t>
            </a:r>
          </a:p>
          <a:p>
            <a:endParaRPr lang="en-US" sz="3200" dirty="0" smtClean="0">
              <a:solidFill>
                <a:srgbClr val="FFFF66"/>
              </a:solidFill>
            </a:endParaRPr>
          </a:p>
          <a:p>
            <a:r>
              <a:rPr lang="en-US" sz="3200" dirty="0" smtClean="0">
                <a:solidFill>
                  <a:srgbClr val="FFFF66"/>
                </a:solidFill>
              </a:rPr>
              <a:t>"In </a:t>
            </a:r>
            <a:r>
              <a:rPr lang="en-US" sz="3200" dirty="0">
                <a:solidFill>
                  <a:srgbClr val="FFFF66"/>
                </a:solidFill>
              </a:rPr>
              <a:t>general, the absence of the norms and practices of replication…are major problems for the social sciences. </a:t>
            </a:r>
            <a:r>
              <a:rPr lang="en-US" sz="3200" dirty="0" smtClean="0">
                <a:solidFill>
                  <a:srgbClr val="FFFF66"/>
                </a:solidFill>
              </a:rPr>
              <a:t>[T]his </a:t>
            </a:r>
            <a:r>
              <a:rPr lang="en-US" sz="3200" dirty="0">
                <a:solidFill>
                  <a:srgbClr val="FFFF66"/>
                </a:solidFill>
              </a:rPr>
              <a:t>absence makes it theoretically predictable that the social disciplines will make little progress” (Campbell, 1986, pp. 122–123).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486400" cy="865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Why bother?</a:t>
            </a:r>
          </a:p>
        </p:txBody>
      </p:sp>
    </p:spTree>
    <p:extLst>
      <p:ext uri="{BB962C8B-B14F-4D97-AF65-F5344CB8AC3E}">
        <p14:creationId xmlns:p14="http://schemas.microsoft.com/office/powerpoint/2010/main" val="621617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43000"/>
            <a:ext cx="6858000" cy="251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How widespread are replication and robustness checking in developmental journals?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4191000"/>
            <a:ext cx="807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lnSpc>
                <a:spcPct val="80000"/>
              </a:lnSpc>
            </a:pPr>
            <a:r>
              <a:rPr lang="en-US" altLang="en-US" sz="2800" i="1" kern="0" dirty="0" smtClean="0">
                <a:solidFill>
                  <a:srgbClr val="FFFF66"/>
                </a:solidFill>
              </a:rPr>
              <a:t>Duncan, Engel, </a:t>
            </a:r>
            <a:r>
              <a:rPr lang="en-US" altLang="en-US" sz="2800" i="1" kern="0" dirty="0" err="1" smtClean="0">
                <a:solidFill>
                  <a:srgbClr val="FFFF66"/>
                </a:solidFill>
              </a:rPr>
              <a:t>Claessens</a:t>
            </a:r>
            <a:r>
              <a:rPr lang="en-US" altLang="en-US" sz="2800" i="1" kern="0" dirty="0" smtClean="0">
                <a:solidFill>
                  <a:srgbClr val="FFFF66"/>
                </a:solidFill>
              </a:rPr>
              <a:t> and </a:t>
            </a:r>
            <a:r>
              <a:rPr lang="en-US" altLang="en-US" sz="2800" i="1" kern="0" dirty="0" err="1" smtClean="0">
                <a:solidFill>
                  <a:srgbClr val="FFFF66"/>
                </a:solidFill>
              </a:rPr>
              <a:t>Dowsett</a:t>
            </a:r>
            <a:r>
              <a:rPr lang="en-US" altLang="en-US" sz="2800" i="1" kern="0" dirty="0" smtClean="0">
                <a:solidFill>
                  <a:srgbClr val="FFFF66"/>
                </a:solidFill>
              </a:rPr>
              <a:t>, “Replication and Robustness in Developmental Research”  Developmental Psychology</a:t>
            </a:r>
            <a:r>
              <a:rPr lang="en-US" altLang="en-US" sz="2800" kern="0" dirty="0" smtClean="0">
                <a:solidFill>
                  <a:srgbClr val="FFFF66"/>
                </a:solidFill>
              </a:rPr>
              <a:t>, forthcoming</a:t>
            </a:r>
            <a:endParaRPr lang="en-US" altLang="en-US" sz="2800" i="1" kern="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209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33935"/>
              </p:ext>
            </p:extLst>
          </p:nvPr>
        </p:nvGraphicFramePr>
        <p:xfrm>
          <a:off x="1066800" y="1676400"/>
          <a:ext cx="6705600" cy="431808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269033"/>
                <a:gridCol w="1624321"/>
                <a:gridCol w="1812246"/>
              </a:tblGrid>
              <a:tr h="11045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effectLst/>
                        </a:rPr>
                        <a:t>Journal </a:t>
                      </a:r>
                      <a:endParaRPr lang="en-US" sz="2800" dirty="0" smtClean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Meta-Analysis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RCT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5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1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rgbClr val="FFFF66"/>
                          </a:solidFill>
                          <a:effectLst/>
                        </a:rPr>
                        <a:t>Child Development</a:t>
                      </a:r>
                      <a:endParaRPr lang="en-US" sz="28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0%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effectLst/>
                        </a:rPr>
                        <a:t>6%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5583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1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rgbClr val="FFFF66"/>
                          </a:solidFill>
                          <a:effectLst/>
                        </a:rPr>
                        <a:t>Developmental Psychology</a:t>
                      </a:r>
                      <a:endParaRPr lang="en-US" sz="28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66"/>
                          </a:solidFill>
                          <a:effectLst/>
                        </a:rPr>
                        <a:t>0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effectLst/>
                        </a:rPr>
                        <a:t>10</a:t>
                      </a:r>
                      <a:endParaRPr lang="en-US" sz="2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77200" cy="865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50 most recent empirical articles (as of 2011) per journal</a:t>
            </a:r>
          </a:p>
        </p:txBody>
      </p:sp>
    </p:spTree>
    <p:extLst>
      <p:ext uri="{BB962C8B-B14F-4D97-AF65-F5344CB8AC3E}">
        <p14:creationId xmlns:p14="http://schemas.microsoft.com/office/powerpoint/2010/main" val="116876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2375"/>
              </p:ext>
            </p:extLst>
          </p:nvPr>
        </p:nvGraphicFramePr>
        <p:xfrm>
          <a:off x="152400" y="381000"/>
          <a:ext cx="8763000" cy="610108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81200"/>
                <a:gridCol w="1565486"/>
                <a:gridCol w="1006658"/>
                <a:gridCol w="1542656"/>
                <a:gridCol w="1371600"/>
                <a:gridCol w="1295400"/>
              </a:tblGrid>
              <a:tr h="1012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Explicit </a:t>
                      </a:r>
                      <a:r>
                        <a:rPr lang="en-US" sz="2000" dirty="0" smtClean="0">
                          <a:solidFill>
                            <a:srgbClr val="FFFF66"/>
                          </a:solidFill>
                          <a:effectLst/>
                        </a:rPr>
                        <a:t>replication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Robustness checking practices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Any </a:t>
                      </a:r>
                      <a:r>
                        <a:rPr lang="en-US" sz="2000" dirty="0" smtClean="0">
                          <a:solidFill>
                            <a:srgbClr val="FFFF66"/>
                          </a:solidFill>
                          <a:effectLst/>
                        </a:rPr>
                        <a:t> of these?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4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effectLst/>
                        </a:rPr>
                        <a:t>Journal</a:t>
                      </a:r>
                      <a:endParaRPr lang="en-US" sz="2000" dirty="0" smtClean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effectLst/>
                        </a:rPr>
                        <a:t>2+ data </a:t>
                      </a:r>
                      <a:r>
                        <a:rPr lang="en-US" sz="1800" dirty="0">
                          <a:solidFill>
                            <a:srgbClr val="FFFF66"/>
                          </a:solidFill>
                          <a:effectLst/>
                        </a:rPr>
                        <a:t>sets</a:t>
                      </a:r>
                      <a:endParaRPr lang="en-US" sz="1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effectLst/>
                        </a:rPr>
                        <a:t>2+ estimation </a:t>
                      </a:r>
                      <a:r>
                        <a:rPr lang="en-US" sz="1800" dirty="0">
                          <a:solidFill>
                            <a:srgbClr val="FFFF66"/>
                          </a:solidFill>
                          <a:effectLst/>
                        </a:rPr>
                        <a:t>techniques</a:t>
                      </a:r>
                      <a:endParaRPr lang="en-US" sz="1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effectLst/>
                        </a:rPr>
                        <a:t>Subgroup replication</a:t>
                      </a:r>
                      <a:endParaRPr lang="en-US" sz="1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6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FFFF66"/>
                          </a:solidFill>
                          <a:effectLst/>
                        </a:rPr>
                        <a:t>Child Development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4%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2%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4%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12%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18%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6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FFFF66"/>
                          </a:solidFill>
                          <a:effectLst/>
                        </a:rPr>
                        <a:t>Developmental Psychology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66"/>
                          </a:solidFill>
                          <a:effectLst/>
                        </a:rPr>
                        <a:t>16</a:t>
                      </a:r>
                      <a:endParaRPr lang="en-US" sz="24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26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66"/>
                          </a:solidFill>
                          <a:effectLst/>
                        </a:rPr>
                        <a:t>32</a:t>
                      </a:r>
                      <a:endParaRPr lang="en-US" sz="24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64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526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9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3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535125"/>
              </p:ext>
            </p:extLst>
          </p:nvPr>
        </p:nvGraphicFramePr>
        <p:xfrm>
          <a:off x="152400" y="381000"/>
          <a:ext cx="8763000" cy="61717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81200"/>
                <a:gridCol w="1565486"/>
                <a:gridCol w="1006658"/>
                <a:gridCol w="1542656"/>
                <a:gridCol w="1371600"/>
                <a:gridCol w="1295400"/>
              </a:tblGrid>
              <a:tr h="1012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Explicit </a:t>
                      </a:r>
                      <a:r>
                        <a:rPr lang="en-US" sz="2000" dirty="0" smtClean="0">
                          <a:solidFill>
                            <a:srgbClr val="FFFF66"/>
                          </a:solidFill>
                          <a:effectLst/>
                        </a:rPr>
                        <a:t>replication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Robustness checking practices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Any </a:t>
                      </a:r>
                      <a:r>
                        <a:rPr lang="en-US" sz="2000" dirty="0" smtClean="0">
                          <a:solidFill>
                            <a:srgbClr val="FFFF66"/>
                          </a:solidFill>
                          <a:effectLst/>
                        </a:rPr>
                        <a:t> of these?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4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effectLst/>
                        </a:rPr>
                        <a:t>Journal</a:t>
                      </a:r>
                      <a:endParaRPr lang="en-US" sz="2000" dirty="0" smtClean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effectLst/>
                        </a:rPr>
                        <a:t>2+ data </a:t>
                      </a:r>
                      <a:r>
                        <a:rPr lang="en-US" sz="1800" dirty="0">
                          <a:solidFill>
                            <a:srgbClr val="FFFF66"/>
                          </a:solidFill>
                          <a:effectLst/>
                        </a:rPr>
                        <a:t>sets</a:t>
                      </a:r>
                      <a:endParaRPr lang="en-US" sz="1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effectLst/>
                        </a:rPr>
                        <a:t>2+ estimation </a:t>
                      </a:r>
                      <a:r>
                        <a:rPr lang="en-US" sz="1800" dirty="0">
                          <a:solidFill>
                            <a:srgbClr val="FFFF66"/>
                          </a:solidFill>
                          <a:effectLst/>
                        </a:rPr>
                        <a:t>techniques</a:t>
                      </a:r>
                      <a:endParaRPr lang="en-US" sz="1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effectLst/>
                        </a:rPr>
                        <a:t>Subgroup replication</a:t>
                      </a:r>
                      <a:endParaRPr lang="en-US" sz="1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6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FFFF66"/>
                          </a:solidFill>
                          <a:effectLst/>
                        </a:rPr>
                        <a:t>Child Development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4%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2%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4%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12%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18%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6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FFFF66"/>
                          </a:solidFill>
                          <a:effectLst/>
                        </a:rPr>
                        <a:t>Developmental Psychology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66"/>
                          </a:solidFill>
                          <a:effectLst/>
                        </a:rPr>
                        <a:t>16</a:t>
                      </a:r>
                      <a:endParaRPr lang="en-US" sz="24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66"/>
                          </a:solidFill>
                          <a:effectLst/>
                        </a:rPr>
                        <a:t>26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66"/>
                          </a:solidFill>
                          <a:effectLst/>
                        </a:rPr>
                        <a:t>32</a:t>
                      </a:r>
                      <a:endParaRPr lang="en-US" sz="24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64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rgbClr val="FFFF66"/>
                          </a:solidFill>
                          <a:effectLst/>
                        </a:rPr>
                        <a:t>Journal of Human Resources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18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66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64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86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526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 smtClean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solidFill>
                            <a:srgbClr val="FFFF66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9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rgbClr val="FFFF66"/>
                          </a:solidFill>
                          <a:effectLst/>
                        </a:rPr>
                        <a:t>AEJAE</a:t>
                      </a:r>
                      <a:endParaRPr lang="en-US" sz="2000" i="1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14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66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FFFF66"/>
                          </a:solidFill>
                          <a:effectLst/>
                        </a:rPr>
                        <a:t>72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effectLst/>
                        </a:rPr>
                        <a:t>90</a:t>
                      </a:r>
                      <a:endParaRPr lang="en-US" sz="2400" dirty="0">
                        <a:solidFill>
                          <a:srgbClr val="FFFF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60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68580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FFFF66"/>
                </a:solidFill>
                <a:effectLst/>
              </a:rPr>
              <a:t>Examples of robustness checking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59808" y="2590800"/>
            <a:ext cx="767459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 smtClean="0">
                <a:solidFill>
                  <a:srgbClr val="FFFF66"/>
                </a:solidFill>
                <a:latin typeface="+mn-lt"/>
              </a:rPr>
              <a:t>NLSY-based analysis of school attainment as a function of middle-childhood self-control, hyperactivity and achievement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800" kern="0" dirty="0">
              <a:solidFill>
                <a:srgbClr val="FFFF66"/>
              </a:solidFill>
              <a:latin typeface="+mn-lt"/>
            </a:endParaRP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 smtClean="0">
                <a:solidFill>
                  <a:srgbClr val="FFFF66"/>
                </a:solidFill>
                <a:latin typeface="+mn-lt"/>
              </a:rPr>
              <a:t>All models have full set of family background controls</a:t>
            </a:r>
          </a:p>
        </p:txBody>
      </p:sp>
    </p:spTree>
    <p:extLst>
      <p:ext uri="{BB962C8B-B14F-4D97-AF65-F5344CB8AC3E}">
        <p14:creationId xmlns:p14="http://schemas.microsoft.com/office/powerpoint/2010/main" val="2144775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96334"/>
              </p:ext>
            </p:extLst>
          </p:nvPr>
        </p:nvGraphicFramePr>
        <p:xfrm>
          <a:off x="0" y="0"/>
          <a:ext cx="9144001" cy="6629400"/>
        </p:xfrm>
        <a:graphic>
          <a:graphicData uri="http://schemas.openxmlformats.org/drawingml/2006/table">
            <a:tbl>
              <a:tblPr/>
              <a:tblGrid>
                <a:gridCol w="1647568"/>
                <a:gridCol w="257432"/>
                <a:gridCol w="1447800"/>
                <a:gridCol w="1828800"/>
                <a:gridCol w="1736752"/>
                <a:gridCol w="1113738"/>
                <a:gridCol w="1111911"/>
              </a:tblGrid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Completed Schooling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8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OLS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Math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Reading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Antisocial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Hyperactivity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-.04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(.03)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Controls Included?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Observations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7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69572"/>
              </p:ext>
            </p:extLst>
          </p:nvPr>
        </p:nvGraphicFramePr>
        <p:xfrm>
          <a:off x="0" y="0"/>
          <a:ext cx="9144001" cy="6629400"/>
        </p:xfrm>
        <a:graphic>
          <a:graphicData uri="http://schemas.openxmlformats.org/drawingml/2006/table">
            <a:tbl>
              <a:tblPr/>
              <a:tblGrid>
                <a:gridCol w="1647568"/>
                <a:gridCol w="257432"/>
                <a:gridCol w="1447800"/>
                <a:gridCol w="1828800"/>
                <a:gridCol w="1736752"/>
                <a:gridCol w="1113738"/>
                <a:gridCol w="1111911"/>
              </a:tblGrid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Completed Schooling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8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OLS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Errors-in-Variables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adjustments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Math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Reading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Antisocial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-.26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Hyperactivity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-.04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(.03)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.03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Controls Included?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Observations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33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73642"/>
              </p:ext>
            </p:extLst>
          </p:nvPr>
        </p:nvGraphicFramePr>
        <p:xfrm>
          <a:off x="0" y="0"/>
          <a:ext cx="9144001" cy="6629400"/>
        </p:xfrm>
        <a:graphic>
          <a:graphicData uri="http://schemas.openxmlformats.org/drawingml/2006/table">
            <a:tbl>
              <a:tblPr/>
              <a:tblGrid>
                <a:gridCol w="1647568"/>
                <a:gridCol w="257432"/>
                <a:gridCol w="1447800"/>
                <a:gridCol w="1828800"/>
                <a:gridCol w="1736752"/>
                <a:gridCol w="1113738"/>
                <a:gridCol w="1111911"/>
              </a:tblGrid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Completed Schooling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8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OLS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Errors-in-Variables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adjustments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Sibling Fixed Effects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Math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Reading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.13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Antisocial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-.26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Hyperactivity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-.04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(.03)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.03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-.06</a:t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Controls Included?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Observations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2787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0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63562"/>
          </a:xfrm>
        </p:spPr>
        <p:txBody>
          <a:bodyPr/>
          <a:lstStyle/>
          <a:p>
            <a:r>
              <a:rPr lang="en-US" sz="4200" i="1" dirty="0" smtClean="0">
                <a:solidFill>
                  <a:srgbClr val="FFFF66"/>
                </a:solidFill>
              </a:rPr>
              <a:t>I will convince you that:</a:t>
            </a:r>
            <a:endParaRPr lang="en-US" sz="4200" i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685800" lvl="0" indent="-6858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>
                <a:solidFill>
                  <a:srgbClr val="FFFF66"/>
                </a:solidFill>
              </a:rPr>
              <a:t>Life is too short </a:t>
            </a:r>
            <a:r>
              <a:rPr lang="en-US" b="1" i="1" dirty="0">
                <a:solidFill>
                  <a:srgbClr val="FFFF66"/>
                </a:solidFill>
              </a:rPr>
              <a:t>not</a:t>
            </a:r>
            <a:r>
              <a:rPr lang="en-US" dirty="0">
                <a:solidFill>
                  <a:srgbClr val="FFFF66"/>
                </a:solidFill>
              </a:rPr>
              <a:t> to aspire to estimating causal impacts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</a:p>
          <a:p>
            <a:pPr marL="685800" lvl="0" indent="-6858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FFFF66"/>
                </a:solidFill>
              </a:rPr>
              <a:t>Bias </a:t>
            </a:r>
            <a:r>
              <a:rPr lang="en-US" dirty="0">
                <a:solidFill>
                  <a:srgbClr val="FFFF66"/>
                </a:solidFill>
              </a:rPr>
              <a:t>reduction rather that measurement quality or explained variance should most obsess </a:t>
            </a:r>
            <a:r>
              <a:rPr lang="en-US" dirty="0" smtClean="0">
                <a:solidFill>
                  <a:srgbClr val="FFFF66"/>
                </a:solidFill>
              </a:rPr>
              <a:t>empirical researchers</a:t>
            </a:r>
            <a:endParaRPr lang="en-US" dirty="0">
              <a:solidFill>
                <a:srgbClr val="FFFF66"/>
              </a:solidFill>
            </a:endParaRPr>
          </a:p>
          <a:p>
            <a:pPr marL="685800" lvl="0" indent="-6858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FFFF66"/>
                </a:solidFill>
              </a:rPr>
              <a:t>Conceptual </a:t>
            </a:r>
            <a:r>
              <a:rPr lang="en-US" dirty="0">
                <a:solidFill>
                  <a:srgbClr val="FFFF66"/>
                </a:solidFill>
              </a:rPr>
              <a:t>models should dictate methods rather than vice </a:t>
            </a:r>
            <a:r>
              <a:rPr lang="en-US" dirty="0" smtClean="0">
                <a:solidFill>
                  <a:srgbClr val="FFFF66"/>
                </a:solidFill>
              </a:rPr>
              <a:t>versa</a:t>
            </a:r>
            <a:r>
              <a:rPr lang="en-US" sz="3600" dirty="0" smtClean="0">
                <a:solidFill>
                  <a:srgbClr val="FFFF66"/>
                </a:solidFill>
              </a:rPr>
              <a:t> </a:t>
            </a:r>
            <a:endParaRPr lang="en-US" sz="3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12519"/>
              </p:ext>
            </p:extLst>
          </p:nvPr>
        </p:nvGraphicFramePr>
        <p:xfrm>
          <a:off x="0" y="0"/>
          <a:ext cx="9144001" cy="6629400"/>
        </p:xfrm>
        <a:graphic>
          <a:graphicData uri="http://schemas.openxmlformats.org/drawingml/2006/table">
            <a:tbl>
              <a:tblPr/>
              <a:tblGrid>
                <a:gridCol w="1647568"/>
                <a:gridCol w="257432"/>
                <a:gridCol w="1447800"/>
                <a:gridCol w="1828800"/>
                <a:gridCol w="1736752"/>
                <a:gridCol w="1113738"/>
                <a:gridCol w="1111911"/>
              </a:tblGrid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Completed Schooling</a:t>
                      </a:r>
                      <a:endParaRPr lang="en-US" sz="2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Finish HS?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Attend college?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8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OLS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Errors-in-Variables </a:t>
                      </a:r>
                      <a:r>
                        <a:rPr lang="en-US" sz="18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adjustments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Sibling Fixed Effects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Logit</a:t>
                      </a:r>
                      <a:r>
                        <a:rPr lang="en-US" sz="1800" baseline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marginal effects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Logit</a:t>
                      </a:r>
                      <a:r>
                        <a:rPr lang="en-US" sz="1800" baseline="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 marginal effects</a:t>
                      </a: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Math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.25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.03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.09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Reading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.13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.02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.06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Antisocial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(.04)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-.26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-.15</a:t>
                      </a:r>
                      <a:r>
                        <a:rPr lang="en-US" sz="2000" baseline="30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-.03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-.04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Hyperactivity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-.04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(.03)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.03</a:t>
                      </a:r>
                      <a:b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(.08)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-.06</a:t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(.07)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.00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-.02</a:t>
                      </a:r>
                      <a:r>
                        <a:rPr lang="en-US" sz="2000" baseline="30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(.01)</a:t>
                      </a:r>
                      <a:endParaRPr lang="en-US" sz="2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Controls Included?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Observations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solidFill>
                          <a:srgbClr val="FFFF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3011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2787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4774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FFFF66"/>
                          </a:solidFill>
                          <a:latin typeface="+mn-lt"/>
                          <a:ea typeface="Calibri"/>
                          <a:cs typeface="Times New Roman"/>
                        </a:rPr>
                        <a:t>3889</a:t>
                      </a:r>
                    </a:p>
                  </a:txBody>
                  <a:tcPr marL="64021" marR="64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905000" y="4724400"/>
            <a:ext cx="7239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3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990600"/>
            <a:ext cx="792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Replicate cited work with your data as a prelude </a:t>
            </a:r>
            <a:r>
              <a:rPr lang="en-US" sz="2800" dirty="0">
                <a:solidFill>
                  <a:srgbClr val="FFFF66"/>
                </a:solidFill>
              </a:rPr>
              <a:t>to </a:t>
            </a:r>
            <a:r>
              <a:rPr lang="en-US" sz="2800" dirty="0" smtClean="0">
                <a:solidFill>
                  <a:srgbClr val="FFFF66"/>
                </a:solidFill>
              </a:rPr>
              <a:t>your main analyses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6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Replicate your own work with comparable </a:t>
            </a:r>
            <a:r>
              <a:rPr lang="en-US" sz="2800" dirty="0">
                <a:solidFill>
                  <a:srgbClr val="FFFF66"/>
                </a:solidFill>
              </a:rPr>
              <a:t>sources of </a:t>
            </a:r>
            <a:r>
              <a:rPr lang="en-US" sz="2800" dirty="0" smtClean="0">
                <a:solidFill>
                  <a:srgbClr val="FFFF66"/>
                </a:solidFill>
              </a:rPr>
              <a:t>data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6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Provide estimates from alternative </a:t>
            </a:r>
            <a:r>
              <a:rPr lang="en-US" sz="2800" dirty="0">
                <a:solidFill>
                  <a:srgbClr val="FFFF66"/>
                </a:solidFill>
              </a:rPr>
              <a:t>estimation </a:t>
            </a:r>
            <a:r>
              <a:rPr lang="en-US" sz="2800" dirty="0" smtClean="0">
                <a:solidFill>
                  <a:srgbClr val="FFFF66"/>
                </a:solidFill>
              </a:rPr>
              <a:t>techniques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66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8006"/>
            <a:ext cx="7010400" cy="865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Recommendations </a:t>
            </a:r>
            <a:r>
              <a:rPr lang="en-US" altLang="en-US" sz="2800" dirty="0" smtClean="0">
                <a:solidFill>
                  <a:srgbClr val="FFFF66"/>
                </a:solidFill>
                <a:effectLst/>
              </a:rPr>
              <a:t>in Duncan et al. (forthcoming)</a:t>
            </a:r>
            <a:endParaRPr lang="en-US" altLang="en-US" sz="3600" b="1" i="1" dirty="0" smtClean="0">
              <a:solidFill>
                <a:srgbClr val="FFFF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65149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1219200"/>
            <a:ext cx="7696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Show that your results hold up with other decisions </a:t>
            </a:r>
            <a:r>
              <a:rPr lang="en-US" sz="2800" dirty="0">
                <a:solidFill>
                  <a:srgbClr val="FFFF66"/>
                </a:solidFill>
              </a:rPr>
              <a:t>regarding case selection, variable construction and missing data treatment</a:t>
            </a:r>
            <a:r>
              <a:rPr lang="en-US" sz="2800" dirty="0" smtClean="0">
                <a:solidFill>
                  <a:srgbClr val="FFFF66"/>
                </a:solidFill>
              </a:rPr>
              <a:t>.</a:t>
            </a:r>
            <a:endParaRPr lang="en-US" sz="2800" dirty="0">
              <a:solidFill>
                <a:srgbClr val="FFFF66"/>
              </a:solidFill>
            </a:endParaRPr>
          </a:p>
          <a:p>
            <a:pPr lvl="0"/>
            <a:r>
              <a:rPr lang="en-US" sz="2800" dirty="0">
                <a:solidFill>
                  <a:srgbClr val="FFFF66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66"/>
                </a:solidFill>
              </a:rPr>
              <a:t>Show that key </a:t>
            </a:r>
            <a:r>
              <a:rPr lang="en-US" sz="2800" dirty="0">
                <a:solidFill>
                  <a:srgbClr val="FFFF66"/>
                </a:solidFill>
              </a:rPr>
              <a:t>results are similar across major subgroups for which moderation is not hypothesized.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6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66"/>
                </a:solidFill>
              </a:rPr>
              <a:t>Prepare data and documentation for release to qualified researchers, ensuring that confidentiality promises have been kept.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66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865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Recommendations (</a:t>
            </a:r>
            <a:r>
              <a:rPr lang="en-US" altLang="en-US" sz="3600" b="1" i="1" dirty="0" err="1" smtClean="0">
                <a:solidFill>
                  <a:srgbClr val="FFFF66"/>
                </a:solidFill>
                <a:effectLst/>
              </a:rPr>
              <a:t>con’t</a:t>
            </a: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2884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63562"/>
          </a:xfrm>
        </p:spPr>
        <p:txBody>
          <a:bodyPr/>
          <a:lstStyle/>
          <a:p>
            <a:r>
              <a:rPr lang="en-US" sz="4200" i="1" dirty="0" smtClean="0">
                <a:solidFill>
                  <a:srgbClr val="FFFF66"/>
                </a:solidFill>
              </a:rPr>
              <a:t>I have convinced you that:</a:t>
            </a:r>
            <a:endParaRPr lang="en-US" sz="4200" i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FFFF66"/>
                </a:solidFill>
              </a:rPr>
              <a:t>You should aspire </a:t>
            </a:r>
            <a:r>
              <a:rPr lang="en-US" dirty="0">
                <a:solidFill>
                  <a:srgbClr val="FFFF66"/>
                </a:solidFill>
              </a:rPr>
              <a:t>to estimating causal impacts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FFFF66"/>
                </a:solidFill>
              </a:rPr>
              <a:t>Bias reduction (</a:t>
            </a:r>
            <a:r>
              <a:rPr lang="en-US" dirty="0" err="1" smtClean="0">
                <a:solidFill>
                  <a:srgbClr val="FFFF66"/>
                </a:solidFill>
              </a:rPr>
              <a:t>unconfounding</a:t>
            </a:r>
            <a:r>
              <a:rPr lang="en-US" dirty="0" smtClean="0">
                <a:solidFill>
                  <a:srgbClr val="FFFF66"/>
                </a:solidFill>
              </a:rPr>
              <a:t>) matters most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rgbClr val="FFFF66"/>
                </a:solidFill>
              </a:rPr>
              <a:t>Sibling-based and other fixed-effects data collections can reduce bias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rgbClr val="FFFF66"/>
                </a:solidFill>
              </a:rPr>
              <a:t>Robustness checking is vital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rgbClr val="FFFF66"/>
                </a:solidFill>
              </a:rPr>
              <a:t>Measurement quality matters but is </a:t>
            </a:r>
            <a:r>
              <a:rPr lang="en-US" dirty="0" smtClean="0">
                <a:solidFill>
                  <a:srgbClr val="FFFF66"/>
                </a:solidFill>
              </a:rPr>
              <a:t>not paramount</a:t>
            </a:r>
            <a:endParaRPr lang="en-US" sz="28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2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743200"/>
            <a:ext cx="4876800" cy="762000"/>
          </a:xfrm>
        </p:spPr>
        <p:txBody>
          <a:bodyPr/>
          <a:lstStyle/>
          <a:p>
            <a:pPr marL="0" indent="0">
              <a:spcBef>
                <a:spcPts val="3600"/>
              </a:spcBef>
              <a:buNone/>
            </a:pPr>
            <a:r>
              <a:rPr lang="en-US" altLang="en-US" sz="4400" dirty="0" smtClean="0">
                <a:solidFill>
                  <a:srgbClr val="FFFF66"/>
                </a:solidFill>
                <a:effectLst/>
              </a:rPr>
              <a:t>gduncan@uci.edu</a:t>
            </a:r>
          </a:p>
        </p:txBody>
      </p:sp>
    </p:spTree>
    <p:extLst>
      <p:ext uri="{BB962C8B-B14F-4D97-AF65-F5344CB8AC3E}">
        <p14:creationId xmlns:p14="http://schemas.microsoft.com/office/powerpoint/2010/main" val="234327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715000"/>
          </a:xfrm>
        </p:spPr>
        <p:txBody>
          <a:bodyPr/>
          <a:lstStyle/>
          <a:p>
            <a:pPr marL="742950" lvl="0" indent="-74295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</a:pPr>
            <a:r>
              <a:rPr lang="en-US" dirty="0" smtClean="0">
                <a:solidFill>
                  <a:srgbClr val="FFFF66"/>
                </a:solidFill>
              </a:rPr>
              <a:t>(Econometric) fixed-effects adjustment should be routine in most developmental studies</a:t>
            </a:r>
          </a:p>
          <a:p>
            <a:pPr marL="742950" lvl="0" indent="-74295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</a:pPr>
            <a:r>
              <a:rPr lang="en-US" dirty="0" smtClean="0">
                <a:solidFill>
                  <a:srgbClr val="FFFF66"/>
                </a:solidFill>
              </a:rPr>
              <a:t>Sibling-based </a:t>
            </a:r>
            <a:r>
              <a:rPr lang="en-US" dirty="0">
                <a:solidFill>
                  <a:srgbClr val="FFFF66"/>
                </a:solidFill>
              </a:rPr>
              <a:t>data collection should be the default design in longitudinal developmental </a:t>
            </a:r>
            <a:r>
              <a:rPr lang="en-US" dirty="0" smtClean="0">
                <a:solidFill>
                  <a:srgbClr val="FFFF66"/>
                </a:solidFill>
              </a:rPr>
              <a:t>studies</a:t>
            </a:r>
            <a:endParaRPr lang="en-US" dirty="0">
              <a:solidFill>
                <a:srgbClr val="FFFF66"/>
              </a:solidFill>
            </a:endParaRPr>
          </a:p>
          <a:p>
            <a:pPr marL="685800" lvl="0" indent="-68580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</a:pPr>
            <a:r>
              <a:rPr lang="en-US" dirty="0" smtClean="0">
                <a:solidFill>
                  <a:srgbClr val="FFFF66"/>
                </a:solidFill>
              </a:rPr>
              <a:t>Robustness checking and, if appropriate, replication activities </a:t>
            </a:r>
            <a:r>
              <a:rPr lang="en-US" dirty="0">
                <a:solidFill>
                  <a:srgbClr val="FFFF66"/>
                </a:solidFill>
              </a:rPr>
              <a:t>should consume at least half of the attention of article </a:t>
            </a:r>
            <a:r>
              <a:rPr lang="en-US" dirty="0" smtClean="0">
                <a:solidFill>
                  <a:srgbClr val="FFFF66"/>
                </a:solidFill>
              </a:rPr>
              <a:t>writers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1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563562"/>
          </a:xfrm>
        </p:spPr>
        <p:txBody>
          <a:bodyPr/>
          <a:lstStyle/>
          <a:p>
            <a:r>
              <a:rPr lang="en-US" sz="6000" dirty="0" smtClean="0">
                <a:solidFill>
                  <a:srgbClr val="FFFF66"/>
                </a:solidFill>
              </a:rPr>
              <a:t>Causal analysis</a:t>
            </a:r>
            <a:endParaRPr lang="en-US" sz="6000" dirty="0">
              <a:solidFill>
                <a:srgbClr val="FFFF66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33400" y="31242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kern="0" dirty="0" smtClean="0">
                <a:solidFill>
                  <a:srgbClr val="FFFF66"/>
                </a:solidFill>
              </a:rPr>
              <a:t>[In psychology],</a:t>
            </a:r>
            <a:r>
              <a:rPr lang="en-US" sz="3200" i="1" kern="0" dirty="0" smtClean="0">
                <a:solidFill>
                  <a:srgbClr val="FFFF66"/>
                </a:solidFill>
              </a:rPr>
              <a:t> cause</a:t>
            </a:r>
            <a:r>
              <a:rPr lang="en-US" sz="3200" kern="0" dirty="0" smtClean="0">
                <a:solidFill>
                  <a:srgbClr val="FFFF66"/>
                </a:solidFill>
              </a:rPr>
              <a:t> is viewed as a forbidden word, which is sure to lead to immediate and </a:t>
            </a:r>
            <a:r>
              <a:rPr lang="en-US" sz="3200" kern="0" dirty="0" err="1" smtClean="0">
                <a:solidFill>
                  <a:srgbClr val="FFFF66"/>
                </a:solidFill>
              </a:rPr>
              <a:t>catostropic</a:t>
            </a:r>
            <a:r>
              <a:rPr lang="en-US" sz="3200" kern="0" dirty="0" smtClean="0">
                <a:solidFill>
                  <a:srgbClr val="FFFF66"/>
                </a:solidFill>
              </a:rPr>
              <a:t> ridicule if one dares to use the </a:t>
            </a:r>
            <a:r>
              <a:rPr lang="en-US" sz="3200" i="1" kern="0" dirty="0" smtClean="0">
                <a:solidFill>
                  <a:srgbClr val="FFFF66"/>
                </a:solidFill>
              </a:rPr>
              <a:t>c</a:t>
            </a:r>
            <a:r>
              <a:rPr lang="en-US" sz="3200" kern="0" dirty="0" smtClean="0">
                <a:solidFill>
                  <a:srgbClr val="FFFF66"/>
                </a:solidFill>
              </a:rPr>
              <a:t>-word in the context of non-experimental data (Card, 2014)</a:t>
            </a:r>
            <a:endParaRPr lang="en-US" sz="3200" kern="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1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543800" cy="6248400"/>
          </a:xfrm>
        </p:spPr>
        <p:txBody>
          <a:bodyPr/>
          <a:lstStyle/>
          <a:p>
            <a:pPr marL="0" indent="0">
              <a:spcBef>
                <a:spcPts val="3600"/>
              </a:spcBef>
              <a:buNone/>
            </a:pPr>
            <a:r>
              <a:rPr lang="en-US" altLang="en-US" sz="4400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altLang="en-US" sz="3800" dirty="0" smtClean="0">
                <a:solidFill>
                  <a:srgbClr val="FFFF66"/>
                </a:solidFill>
                <a:effectLst/>
              </a:rPr>
              <a:t>What is the causal effect of:</a:t>
            </a:r>
          </a:p>
          <a:p>
            <a:pPr lvl="1">
              <a:spcBef>
                <a:spcPts val="1800"/>
              </a:spcBef>
              <a:spcAft>
                <a:spcPts val="2400"/>
              </a:spcAft>
            </a:pPr>
            <a:r>
              <a:rPr lang="en-US" altLang="en-US" sz="4000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attending Head Start on </a:t>
            </a:r>
            <a:r>
              <a:rPr lang="en-US" altLang="en-US" dirty="0" smtClean="0">
                <a:solidFill>
                  <a:srgbClr val="FFFF66"/>
                </a:solidFill>
              </a:rPr>
              <a:t>K-12 achievement growth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?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altLang="en-US" dirty="0">
                <a:solidFill>
                  <a:srgbClr val="FFFF66"/>
                </a:solidFill>
              </a:rPr>
              <a:t> </a:t>
            </a:r>
            <a:r>
              <a:rPr lang="en-US" altLang="en-US" dirty="0" smtClean="0">
                <a:solidFill>
                  <a:srgbClr val="FFFF66"/>
                </a:solidFill>
              </a:rPr>
              <a:t>having more self-control in middle childhood on adult success?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altLang="en-US" dirty="0">
                <a:solidFill>
                  <a:srgbClr val="FFFF66"/>
                </a:solidFill>
                <a:effectLst/>
              </a:rPr>
              <a:t> </a:t>
            </a:r>
            <a:r>
              <a:rPr lang="en-US" altLang="en-US" dirty="0" smtClean="0">
                <a:solidFill>
                  <a:srgbClr val="FFFF66"/>
                </a:solidFill>
                <a:effectLst/>
              </a:rPr>
              <a:t>interacting with more misbehaving peers on delinquency?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altLang="en-US" dirty="0" smtClean="0">
                <a:solidFill>
                  <a:srgbClr val="FFFF66"/>
                </a:solidFill>
                <a:effectLst/>
              </a:rPr>
              <a:t> having a “persistent” behavior-problem trajectory on early-adult arrests</a:t>
            </a:r>
          </a:p>
        </p:txBody>
      </p:sp>
    </p:spTree>
    <p:extLst>
      <p:ext uri="{BB962C8B-B14F-4D97-AF65-F5344CB8AC3E}">
        <p14:creationId xmlns:p14="http://schemas.microsoft.com/office/powerpoint/2010/main" val="416914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6305</TotalTime>
  <Words>2425</Words>
  <Application>Microsoft Macintosh PowerPoint</Application>
  <PresentationFormat>On-screen Show (4:3)</PresentationFormat>
  <Paragraphs>564</Paragraphs>
  <Slides>64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Default Design</vt:lpstr>
      <vt:lpstr>Heresy 101: Worthy statistical concerns for developmentalists</vt:lpstr>
      <vt:lpstr>PowerPoint Presentation</vt:lpstr>
      <vt:lpstr>PowerPoint Presentation</vt:lpstr>
      <vt:lpstr>Rank the importance of:</vt:lpstr>
      <vt:lpstr>PowerPoint Presentation</vt:lpstr>
      <vt:lpstr>I will convince you that:</vt:lpstr>
      <vt:lpstr>PowerPoint Presentation</vt:lpstr>
      <vt:lpstr>Causal analysis</vt:lpstr>
      <vt:lpstr>PowerPoint Presentation</vt:lpstr>
      <vt:lpstr>The disingenuous punt</vt:lpstr>
      <vt:lpstr>In fact:</vt:lpstr>
      <vt:lpstr>Definition of causation, assuming X is a dichotomous “treatment”</vt:lpstr>
      <vt:lpstr>An RCT can identify causal effects for groups, provided:</vt:lpstr>
      <vt:lpstr>How to approach causal questions with non-experimental data?</vt:lpstr>
      <vt:lpstr>A (non-experimental) example</vt:lpstr>
      <vt:lpstr>PowerPoint Presentation</vt:lpstr>
      <vt:lpstr>Moffitt et al. approach</vt:lpstr>
      <vt:lpstr>Alternative approaches  A mediated model</vt:lpstr>
      <vt:lpstr>PowerPoint Presentation</vt:lpstr>
      <vt:lpstr>Non-experimental approaches  Trajectory classification model</vt:lpstr>
      <vt:lpstr>None of these approaches per se address the key issue of confounding:</vt:lpstr>
      <vt:lpstr>None of these approaches address the key issue of confounding</vt:lpstr>
      <vt:lpstr>Approaches to omitted-variable (confounding) bias</vt:lpstr>
      <vt:lpstr>Attending to omitted-variable (confounding) bias – through data collection and/or analysis strategies – should be THE top priority in empirical research</vt:lpstr>
      <vt:lpstr>An example of omitted-variable bias:</vt:lpstr>
      <vt:lpstr>An example of omitted-variable bias:</vt:lpstr>
      <vt:lpstr>Moffitt et al gradients for middle-childhood hyperactivity and adult income and SES; child IQ and parent SES controls</vt:lpstr>
      <vt:lpstr>Since Dunedin data aren’t available to other researchers  NLSY illustrative replication (collaboration with Ken Lee)</vt:lpstr>
      <vt:lpstr>NLSY gradients for middle-childhood hyperactivity and completed schooling</vt:lpstr>
      <vt:lpstr>NLSY gradients for middle-childhood hyperactivity and completed schooling</vt:lpstr>
      <vt:lpstr>NLSY gradients for middle-childhood hyperactivity and completed schooling</vt:lpstr>
      <vt:lpstr>Sibling differences (fixed effects) in Hyperactivity and attainment</vt:lpstr>
      <vt:lpstr>WARNING!  Econometric fixed effects ≠ HLM-type fixed effects</vt:lpstr>
      <vt:lpstr>Fixed effects are extremely powerful controls</vt:lpstr>
      <vt:lpstr>NLSY gradients for middle-childhood hyperactivity and completed schooling</vt:lpstr>
      <vt:lpstr>NLSY gradients for middle-childhood hyperactivity and completed schooling</vt:lpstr>
      <vt:lpstr>Bottom lines</vt:lpstr>
      <vt:lpstr>Measurement quality</vt:lpstr>
      <vt:lpstr>Measurement quality</vt:lpstr>
      <vt:lpstr>Measurement quality</vt:lpstr>
      <vt:lpstr>Hypothetical data on self-control and an adult outcome</vt:lpstr>
      <vt:lpstr>Measurement error in Y</vt:lpstr>
      <vt:lpstr>Hypothetical data on self-control and an adult outcome</vt:lpstr>
      <vt:lpstr>Measurement error in X</vt:lpstr>
      <vt:lpstr>Hypothetical data on self-control and an adult outcome</vt:lpstr>
      <vt:lpstr>Measurement quality</vt:lpstr>
      <vt:lpstr>PowerPoint Presentation</vt:lpstr>
      <vt:lpstr>Replication</vt:lpstr>
      <vt:lpstr>Magnuson, Ruhm and Waldfogel (2007) study of pre-k impacts using ECLS-K:  - OLS with many controls - Propensity score matching - Kindergarten teacher fixed effects - Instrumental variables</vt:lpstr>
      <vt:lpstr>Subgroup replication: K-3 increases in Black/White achievement gap (Fryer and Levitt)</vt:lpstr>
      <vt:lpstr>Why bother?</vt:lpstr>
      <vt:lpstr>How widespread are replication and robustness checking in developmental journals?</vt:lpstr>
      <vt:lpstr>50 most recent empirical articles (as of 2011) per journal</vt:lpstr>
      <vt:lpstr>PowerPoint Presentation</vt:lpstr>
      <vt:lpstr>PowerPoint Presentation</vt:lpstr>
      <vt:lpstr>Examples of robustness checking</vt:lpstr>
      <vt:lpstr>PowerPoint Presentation</vt:lpstr>
      <vt:lpstr>PowerPoint Presentation</vt:lpstr>
      <vt:lpstr>PowerPoint Presentation</vt:lpstr>
      <vt:lpstr>PowerPoint Presentation</vt:lpstr>
      <vt:lpstr>Recommendations in Duncan et al. (forthcoming)</vt:lpstr>
      <vt:lpstr>Recommendations (con’t)</vt:lpstr>
      <vt:lpstr>I have convinced you that:</vt:lpstr>
      <vt:lpstr>PowerPoint Presentation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 Conference Dec 13</dc:title>
  <dc:creator>Kathleen M. Ziol-Guest</dc:creator>
  <cp:lastModifiedBy>Andrea Karsh</cp:lastModifiedBy>
  <cp:revision>1102</cp:revision>
  <dcterms:created xsi:type="dcterms:W3CDTF">2007-12-06T14:35:44Z</dcterms:created>
  <dcterms:modified xsi:type="dcterms:W3CDTF">2014-11-20T23:37:00Z</dcterms:modified>
</cp:coreProperties>
</file>