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6" r:id="rId2"/>
  </p:sldMasterIdLst>
  <p:notesMasterIdLst>
    <p:notesMasterId r:id="rId26"/>
  </p:notesMasterIdLst>
  <p:handoutMasterIdLst>
    <p:handoutMasterId r:id="rId27"/>
  </p:handoutMasterIdLst>
  <p:sldIdLst>
    <p:sldId id="256" r:id="rId3"/>
    <p:sldId id="393" r:id="rId4"/>
    <p:sldId id="527" r:id="rId5"/>
    <p:sldId id="524" r:id="rId6"/>
    <p:sldId id="544" r:id="rId7"/>
    <p:sldId id="547" r:id="rId8"/>
    <p:sldId id="545" r:id="rId9"/>
    <p:sldId id="517" r:id="rId10"/>
    <p:sldId id="497" r:id="rId11"/>
    <p:sldId id="519" r:id="rId12"/>
    <p:sldId id="529" r:id="rId13"/>
    <p:sldId id="533" r:id="rId14"/>
    <p:sldId id="534" r:id="rId15"/>
    <p:sldId id="536" r:id="rId16"/>
    <p:sldId id="531" r:id="rId17"/>
    <p:sldId id="532" r:id="rId18"/>
    <p:sldId id="541" r:id="rId19"/>
    <p:sldId id="543" r:id="rId20"/>
    <p:sldId id="542" r:id="rId21"/>
    <p:sldId id="548" r:id="rId22"/>
    <p:sldId id="549" r:id="rId23"/>
    <p:sldId id="550" r:id="rId24"/>
    <p:sldId id="370" r:id="rId25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CC0000"/>
    <a:srgbClr val="FFFF66"/>
    <a:srgbClr val="990000"/>
    <a:srgbClr val="EEEEC4"/>
    <a:srgbClr val="E8E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5" autoAdjust="0"/>
    <p:restoredTop sz="92321" autoAdjust="0"/>
  </p:normalViewPr>
  <p:slideViewPr>
    <p:cSldViewPr>
      <p:cViewPr varScale="1">
        <p:scale>
          <a:sx n="85" d="100"/>
          <a:sy n="85" d="100"/>
        </p:scale>
        <p:origin x="-9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 smtClean="0"/>
            </a:lvl1pPr>
          </a:lstStyle>
          <a:p>
            <a:pPr>
              <a:defRPr/>
            </a:pPr>
            <a:fld id="{7101B746-2801-4B28-B530-6D5180AB825C}" type="datetimeFigureOut">
              <a:rPr lang="en-US"/>
              <a:pPr>
                <a:defRPr/>
              </a:pPr>
              <a:t>2/7/14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E17778B-4FAD-4C0B-9EB9-1A0DEA1718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33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0B73DAD-A75C-4C54-B3EB-E3FEC3B2BD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470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CD21FE-DBCE-45B8-9573-1FA06FCD0A08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95F536-F1EB-48E3-B008-542CE1BBD90B}" type="slidenum">
              <a:rPr lang="en-US" smtClean="0"/>
              <a:pPr>
                <a:defRPr/>
              </a:pPr>
              <a:t>2</a:t>
            </a:fld>
            <a:endParaRPr lang="en-US" dirty="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4D5CDB-BFDB-4ADA-BAD7-F141BDB83D2E}" type="slidenum">
              <a:rPr lang="en-US"/>
              <a:pPr/>
              <a:t>3</a:t>
            </a:fld>
            <a:endParaRPr lang="en-US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B46C4B-C7A9-429F-9023-36285CAA189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740235-ABE7-4D7C-B44C-B21A1436E0B4}" type="slidenum">
              <a:rPr lang="en-US" smtClean="0"/>
              <a:pPr>
                <a:defRPr/>
              </a:pPr>
              <a:t>9</a:t>
            </a:fld>
            <a:endParaRPr lang="en-US" dirty="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740235-ABE7-4D7C-B44C-B21A1436E0B4}" type="slidenum">
              <a:rPr lang="en-US" smtClean="0"/>
              <a:pPr>
                <a:defRPr/>
              </a:pPr>
              <a:t>12</a:t>
            </a:fld>
            <a:endParaRPr lang="en-US" dirty="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Decent power to detect effects: Family income boost of $3,760 per year (.20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the equivalent of 3 IQ points)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3D3F0-ABF4-49AE-9F6A-21B0E4B1066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112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CE52A8-19B2-4023-8049-0FD96511CFE5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19F2E-B47A-4801-BC42-C800083C2C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53AB7-20C4-429C-B96A-F5E07DB96C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C17C4-B9AC-47EE-87B7-4208B225F9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ED97D-610D-4DE5-93A9-AA6439EBD1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A1DDC4B-BE67-41F1-A47C-B3535500050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C19F2E-B47A-4801-BC42-C800083C2C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820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0C8D01-7172-4B8F-942B-401D0FFB67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133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68B1A8-1D54-4DA7-9BA3-7A3FD125B2C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3394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EBCA3-A26D-407C-85C5-35D05B0938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5039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F3B5DA-0232-46EE-8B2E-E39D75FED86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3767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23169-F92F-4BD2-BDDE-2760A344A4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499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C8D01-7172-4B8F-942B-401D0FFB67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697F7-2E7F-4846-954E-2CC19E20B73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8686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2B8192-ACB7-45F3-9DCE-460250F254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1057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23D802-2929-4F23-8B3B-7BD4CFA7294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8502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53AB7-20C4-429C-B96A-F5E07DB96C3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6593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1C17C4-B9AC-47EE-87B7-4208B225F91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084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8B1A8-1D54-4DA7-9BA3-7A3FD125B2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EBCA3-A26D-407C-85C5-35D05B0938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3B5DA-0232-46EE-8B2E-E39D75FED8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23169-F92F-4BD2-BDDE-2760A344A4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697F7-2E7F-4846-954E-2CC19E20B7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B8192-ACB7-45F3-9DCE-460250F254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3D802-2929-4F23-8B3B-7BD4CFA729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85246FF3-74EC-4B22-9F62-8963CB916C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5246FF3-74EC-4B22-9F62-8963CB916C0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064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838200"/>
            <a:ext cx="74676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FFFF66"/>
                </a:solidFill>
              </a:rPr>
              <a:t>Poverty Reduction and the Developing Brain</a:t>
            </a:r>
            <a:endParaRPr lang="en-US" sz="40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657600"/>
            <a:ext cx="70866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FF66"/>
                </a:solidFill>
                <a:latin typeface="Tahoma" pitchFamily="34" charset="0"/>
              </a:rPr>
              <a:t>Greg J. Duncan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120342969"/>
              </p:ext>
            </p:extLst>
          </p:nvPr>
        </p:nvGraphicFramePr>
        <p:xfrm>
          <a:off x="609600" y="1031221"/>
          <a:ext cx="8305799" cy="54771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9495"/>
                <a:gridCol w="2196587"/>
                <a:gridCol w="263590"/>
                <a:gridCol w="1142225"/>
                <a:gridCol w="263590"/>
                <a:gridCol w="1540312"/>
              </a:tblGrid>
              <a:tr h="41657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Adult outcome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(age 30-39)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Age when income is measured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FF00"/>
                          </a:solidFill>
                        </a:rPr>
                        <a:t>Prenatal</a:t>
                      </a:r>
                      <a:r>
                        <a:rPr lang="en-US" sz="1600" b="1" baseline="0" dirty="0" smtClean="0">
                          <a:solidFill>
                            <a:srgbClr val="FFFF00"/>
                          </a:solidFill>
                        </a:rPr>
                        <a:t> to age 2</a:t>
                      </a:r>
                      <a:endParaRPr lang="en-US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FF00"/>
                          </a:solidFill>
                        </a:rPr>
                        <a:t>Age 3-5</a:t>
                      </a:r>
                      <a:endParaRPr lang="en-US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FF00"/>
                          </a:solidFill>
                        </a:rPr>
                        <a:t>Age 6-15</a:t>
                      </a:r>
                      <a:endParaRPr lang="en-US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FF00"/>
                          </a:solidFill>
                        </a:rPr>
                        <a:t>Earnings</a:t>
                      </a:r>
                      <a:endParaRPr lang="en-US" sz="1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+</a:t>
                      </a:r>
                      <a:endParaRPr lang="en-US" sz="2400" b="1" baseline="30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FF00"/>
                          </a:solidFill>
                        </a:rPr>
                        <a:t>ns</a:t>
                      </a:r>
                      <a:endParaRPr lang="en-US" sz="1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FF00"/>
                          </a:solidFill>
                        </a:rPr>
                        <a:t>ns</a:t>
                      </a:r>
                      <a:endParaRPr lang="en-US" sz="1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8134"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440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Work hours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+</a:t>
                      </a:r>
                      <a:endParaRPr lang="en-US" sz="2400" b="1" baseline="30000" dirty="0" smtClean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ns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ns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Wage rate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baseline="0" dirty="0" smtClean="0">
                          <a:solidFill>
                            <a:srgbClr val="FFFF00"/>
                          </a:solidFill>
                        </a:rPr>
                        <a:t>ns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aseline="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solidFill>
                            <a:srgbClr val="FFFF00"/>
                          </a:solidFill>
                        </a:rPr>
                        <a:t>ns</a:t>
                      </a:r>
                      <a:endParaRPr lang="en-US" sz="1800" baseline="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aseline="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solidFill>
                            <a:srgbClr val="FFFF00"/>
                          </a:solidFill>
                        </a:rPr>
                        <a:t>ns</a:t>
                      </a:r>
                      <a:endParaRPr lang="en-US" sz="1800" baseline="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4401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baseline="30000" dirty="0" smtClean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2282"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4401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baseline="30000" dirty="0" smtClean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baseline="30000" dirty="0" smtClean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8134"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4401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baseline="30000" dirty="0" smtClean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8134"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5521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8134"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26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3400" y="152400"/>
            <a:ext cx="845820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400" dirty="0" smtClean="0">
                <a:solidFill>
                  <a:srgbClr val="FFFF00"/>
                </a:solidFill>
              </a:rPr>
              <a:t>Associations between income increases and adult outcomes, by childhood stage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6400800"/>
            <a:ext cx="7924800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1400" dirty="0" smtClean="0">
                <a:solidFill>
                  <a:srgbClr val="FFFF00"/>
                </a:solidFill>
              </a:rPr>
              <a:t>Shaded boxes indicate coefficient was significant at p&lt;.05. Source: </a:t>
            </a:r>
            <a:r>
              <a:rPr lang="en-US" sz="1400" dirty="0" err="1" smtClean="0">
                <a:solidFill>
                  <a:srgbClr val="FFFF00"/>
                </a:solidFill>
              </a:rPr>
              <a:t>Ziol</a:t>
            </a:r>
            <a:r>
              <a:rPr lang="en-US" sz="1400" dirty="0" smtClean="0">
                <a:solidFill>
                  <a:srgbClr val="FFFF00"/>
                </a:solidFill>
              </a:rPr>
              <a:t>-Guest  et al. (2012)</a:t>
            </a:r>
            <a:endParaRPr lang="en-US" sz="1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338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894355803"/>
              </p:ext>
            </p:extLst>
          </p:nvPr>
        </p:nvGraphicFramePr>
        <p:xfrm>
          <a:off x="609600" y="1031221"/>
          <a:ext cx="8305799" cy="55155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9495"/>
                <a:gridCol w="2196587"/>
                <a:gridCol w="263590"/>
                <a:gridCol w="1142225"/>
                <a:gridCol w="263590"/>
                <a:gridCol w="1540312"/>
              </a:tblGrid>
              <a:tr h="41657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Adult outcome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(</a:t>
                      </a:r>
                      <a:r>
                        <a:rPr lang="en-US" b="1" smtClean="0">
                          <a:solidFill>
                            <a:srgbClr val="FFFF00"/>
                          </a:solidFill>
                        </a:rPr>
                        <a:t>age 30-39)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Age when income is measured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FF00"/>
                          </a:solidFill>
                        </a:rPr>
                        <a:t>Prenatal</a:t>
                      </a:r>
                      <a:r>
                        <a:rPr lang="en-US" sz="1600" b="1" baseline="0" dirty="0" smtClean="0">
                          <a:solidFill>
                            <a:srgbClr val="FFFF00"/>
                          </a:solidFill>
                        </a:rPr>
                        <a:t> to age 2</a:t>
                      </a:r>
                      <a:endParaRPr lang="en-US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FF00"/>
                          </a:solidFill>
                        </a:rPr>
                        <a:t>Age 3-5</a:t>
                      </a:r>
                      <a:endParaRPr lang="en-US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FF00"/>
                          </a:solidFill>
                        </a:rPr>
                        <a:t>Age 6-15</a:t>
                      </a:r>
                      <a:endParaRPr lang="en-US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FF00"/>
                          </a:solidFill>
                        </a:rPr>
                        <a:t>Earnings</a:t>
                      </a:r>
                      <a:endParaRPr lang="en-US" sz="1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+</a:t>
                      </a:r>
                      <a:endParaRPr lang="en-US" sz="2400" b="1" baseline="300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FF00"/>
                          </a:solidFill>
                        </a:rPr>
                        <a:t>ns</a:t>
                      </a:r>
                      <a:endParaRPr lang="en-US" sz="1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FF00"/>
                          </a:solidFill>
                        </a:rPr>
                        <a:t>ns</a:t>
                      </a:r>
                      <a:endParaRPr lang="en-US" sz="1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8134"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440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Work hours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+</a:t>
                      </a:r>
                      <a:endParaRPr lang="en-US" sz="2400" b="1" baseline="30000" dirty="0" smtClean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ns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ns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Wage rate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baseline="0" dirty="0" smtClean="0">
                          <a:solidFill>
                            <a:srgbClr val="FFFF00"/>
                          </a:solidFill>
                        </a:rPr>
                        <a:t>ns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aseline="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solidFill>
                            <a:srgbClr val="FFFF00"/>
                          </a:solidFill>
                        </a:rPr>
                        <a:t>ns</a:t>
                      </a:r>
                      <a:endParaRPr lang="en-US" sz="1800" baseline="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aseline="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solidFill>
                            <a:srgbClr val="FFFF00"/>
                          </a:solidFill>
                        </a:rPr>
                        <a:t>ns</a:t>
                      </a:r>
                      <a:endParaRPr lang="en-US" sz="1800" baseline="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440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Work limitations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-</a:t>
                      </a:r>
                      <a:endParaRPr lang="en-US" sz="2400" b="1" baseline="30000" dirty="0" smtClean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ns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ns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2282"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440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Arthritis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-</a:t>
                      </a:r>
                      <a:endParaRPr lang="en-US" sz="2400" b="1" baseline="30000" dirty="0" smtClean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ns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+</a:t>
                      </a:r>
                      <a:endParaRPr lang="en-US" sz="2400" b="1" baseline="30000" dirty="0" smtClean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48134"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440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Hypertension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-</a:t>
                      </a:r>
                      <a:endParaRPr lang="en-US" sz="2400" b="1" baseline="30000" dirty="0" smtClean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ns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ns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8134"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552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Depression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ns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ns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ns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8134"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26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General health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ns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ns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ns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3400" y="152400"/>
            <a:ext cx="845820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400" dirty="0" smtClean="0">
                <a:solidFill>
                  <a:srgbClr val="FFFF00"/>
                </a:solidFill>
              </a:rPr>
              <a:t>Associations between income increases and adult outcomes, by childhood stage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6400800"/>
            <a:ext cx="7924800" cy="373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1400" dirty="0" smtClean="0">
                <a:solidFill>
                  <a:srgbClr val="FFFF00"/>
                </a:solidFill>
              </a:rPr>
              <a:t>Shaded boxes indicate coefficient was significant at p&lt;.05. Source: </a:t>
            </a:r>
            <a:r>
              <a:rPr lang="en-US" sz="1400" dirty="0" err="1" smtClean="0">
                <a:solidFill>
                  <a:srgbClr val="FFFF00"/>
                </a:solidFill>
              </a:rPr>
              <a:t>Ziol</a:t>
            </a:r>
            <a:r>
              <a:rPr lang="en-US" sz="1400" dirty="0" smtClean="0">
                <a:solidFill>
                  <a:srgbClr val="FFFF00"/>
                </a:solidFill>
              </a:rPr>
              <a:t>-Guest  et al. (2012)</a:t>
            </a:r>
            <a:endParaRPr lang="en-US" sz="1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338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  <a:latin typeface="Tahoma" pitchFamily="34" charset="0"/>
              </a:rPr>
              <a:t>Substantial effect sizes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  <a:latin typeface="Tahoma" pitchFamily="34" charset="0"/>
              </a:rPr>
              <a:t> $4,000 increase in annual income between the prenatal year and age 2:</a:t>
            </a:r>
          </a:p>
          <a:p>
            <a:pPr lvl="1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  <a:latin typeface="Tahoma" pitchFamily="34" charset="0"/>
              </a:rPr>
              <a:t> 19% increase in adult earnings</a:t>
            </a:r>
          </a:p>
          <a:p>
            <a:pPr lvl="1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  <a:latin typeface="Tahoma" pitchFamily="34" charset="0"/>
              </a:rPr>
              <a:t> 160 hour increase in adult work hours</a:t>
            </a:r>
          </a:p>
          <a:p>
            <a:pPr lvl="1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  <a:latin typeface="Tahoma" pitchFamily="34" charset="0"/>
              </a:rPr>
              <a:t> No significant change in wage rate</a:t>
            </a:r>
          </a:p>
          <a:p>
            <a:pPr lvl="1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  <a:latin typeface="Tahoma" pitchFamily="34" charset="0"/>
              </a:rPr>
              <a:t> Reduction in arthritis from 9% to 6%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But these effects are based on non-experimental data</a:t>
            </a:r>
            <a:endParaRPr lang="en-US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6800" y="1981200"/>
            <a:ext cx="7620000" cy="4114799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FFFF00"/>
                </a:solidFill>
                <a:cs typeface="Times New Roman" pitchFamily="18" charset="0"/>
              </a:rPr>
              <a:t>M</a:t>
            </a:r>
            <a:r>
              <a:rPr lang="en-US" dirty="0" smtClean="0">
                <a:solidFill>
                  <a:srgbClr val="FFFF00"/>
                </a:solidFill>
                <a:cs typeface="Times New Roman" pitchFamily="18" charset="0"/>
              </a:rPr>
              <a:t>ost pressing needs:</a:t>
            </a:r>
          </a:p>
          <a:p>
            <a:endParaRPr lang="en-US" dirty="0" smtClean="0">
              <a:solidFill>
                <a:srgbClr val="FFFF00"/>
              </a:solidFill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FFFF00"/>
                </a:solidFill>
                <a:cs typeface="Times New Roman" pitchFamily="18" charset="0"/>
              </a:rPr>
              <a:t>Random assignment study of income effects</a:t>
            </a:r>
          </a:p>
          <a:p>
            <a:r>
              <a:rPr lang="en-US" dirty="0" smtClean="0">
                <a:solidFill>
                  <a:srgbClr val="FFFF00"/>
                </a:solidFill>
                <a:cs typeface="Times New Roman" pitchFamily="18" charset="0"/>
              </a:rPr>
              <a:t>Focused on early childhood</a:t>
            </a:r>
          </a:p>
          <a:p>
            <a:r>
              <a:rPr lang="en-US" dirty="0" smtClean="0">
                <a:solidFill>
                  <a:srgbClr val="FFFF00"/>
                </a:solidFill>
                <a:cs typeface="Times New Roman" pitchFamily="18" charset="0"/>
              </a:rPr>
              <a:t>Capitalizing on insights from developmental neuroscience</a:t>
            </a:r>
          </a:p>
        </p:txBody>
      </p:sp>
    </p:spTree>
    <p:extLst>
      <p:ext uri="{BB962C8B-B14F-4D97-AF65-F5344CB8AC3E}">
        <p14:creationId xmlns:p14="http://schemas.microsoft.com/office/powerpoint/2010/main" val="1907907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9184"/>
            <a:ext cx="5029200" cy="6561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0" y="6150114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Noble, </a:t>
            </a:r>
            <a:r>
              <a:rPr lang="en-US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McCandliss</a:t>
            </a:r>
            <a:r>
              <a:rPr 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Farah (2007) </a:t>
            </a:r>
            <a:endParaRPr lang="en-US" sz="2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6400" y="302359"/>
            <a:ext cx="3429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itchFamily="18" charset="0"/>
              </a:rPr>
              <a:t>Language</a:t>
            </a:r>
          </a:p>
          <a:p>
            <a:pPr indent="461963"/>
            <a:r>
              <a:rPr 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itchFamily="18" charset="0"/>
              </a:rPr>
              <a:t>Visuospatial</a:t>
            </a:r>
            <a:endParaRPr lang="en-US" sz="28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itchFamily="18" charset="0"/>
              </a:rPr>
              <a:t>Memory</a:t>
            </a:r>
          </a:p>
          <a:p>
            <a:pPr indent="461963"/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itchFamily="18" charset="0"/>
              </a:rPr>
              <a:t>Cognitive conflict</a:t>
            </a:r>
          </a:p>
          <a:p>
            <a:endParaRPr lang="en-US" sz="28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itchFamily="18" charset="0"/>
              </a:rPr>
              <a:t>Working memory</a:t>
            </a:r>
          </a:p>
          <a:p>
            <a:pPr marL="461963"/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itchFamily="18" charset="0"/>
              </a:rPr>
              <a:t>Reward processing</a:t>
            </a:r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492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Poverty Reduction and the Developing Brain</a:t>
            </a:r>
            <a:endParaRPr lang="en-US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199"/>
          </a:xfrm>
        </p:spPr>
        <p:txBody>
          <a:bodyPr/>
          <a:lstStyle/>
          <a:p>
            <a:pPr>
              <a:buNone/>
            </a:pPr>
            <a:r>
              <a:rPr lang="en-US" sz="2800" i="1" dirty="0" smtClean="0">
                <a:solidFill>
                  <a:srgbClr val="FFFF00"/>
                </a:solidFill>
                <a:cs typeface="Times New Roman" pitchFamily="18" charset="0"/>
              </a:rPr>
              <a:t>Social/Behavioral Scientists</a:t>
            </a:r>
            <a:r>
              <a:rPr lang="en-US" sz="2800" dirty="0" smtClean="0">
                <a:solidFill>
                  <a:srgbClr val="FFFF00"/>
                </a:solidFill>
                <a:cs typeface="Times New Roman" pitchFamily="18" charset="0"/>
              </a:rPr>
              <a:t>:  </a:t>
            </a:r>
          </a:p>
          <a:p>
            <a:pPr indent="1588">
              <a:buNone/>
            </a:pPr>
            <a:r>
              <a:rPr lang="en-US" sz="2800" dirty="0" smtClean="0">
                <a:solidFill>
                  <a:srgbClr val="FFFF00"/>
                </a:solidFill>
                <a:cs typeface="Times New Roman" pitchFamily="18" charset="0"/>
              </a:rPr>
              <a:t>Katherine Magnuson (</a:t>
            </a:r>
            <a:r>
              <a:rPr lang="en-US" sz="2800" dirty="0" err="1" smtClean="0">
                <a:solidFill>
                  <a:srgbClr val="FFFF00"/>
                </a:solidFill>
                <a:cs typeface="Times New Roman" pitchFamily="18" charset="0"/>
              </a:rPr>
              <a:t>Univ</a:t>
            </a:r>
            <a:r>
              <a:rPr lang="en-US" sz="2800" dirty="0" smtClean="0">
                <a:solidFill>
                  <a:srgbClr val="FFFF00"/>
                </a:solidFill>
                <a:cs typeface="Times New Roman" pitchFamily="18" charset="0"/>
              </a:rPr>
              <a:t> of Wisconsin)</a:t>
            </a:r>
          </a:p>
          <a:p>
            <a:pPr indent="1588">
              <a:buNone/>
            </a:pPr>
            <a:r>
              <a:rPr lang="en-US" sz="2800" dirty="0" err="1" smtClean="0">
                <a:solidFill>
                  <a:srgbClr val="FFFF00"/>
                </a:solidFill>
                <a:cs typeface="Times New Roman" pitchFamily="18" charset="0"/>
              </a:rPr>
              <a:t>Hiro</a:t>
            </a:r>
            <a:r>
              <a:rPr lang="en-US" sz="2800" dirty="0" smtClean="0">
                <a:solidFill>
                  <a:srgbClr val="FFFF00"/>
                </a:solidFill>
                <a:cs typeface="Times New Roman" pitchFamily="18" charset="0"/>
              </a:rPr>
              <a:t> Yoshikawa (NYU)</a:t>
            </a:r>
          </a:p>
          <a:p>
            <a:pPr indent="1588">
              <a:buNone/>
            </a:pPr>
            <a:r>
              <a:rPr lang="en-US" sz="2800" dirty="0" smtClean="0">
                <a:solidFill>
                  <a:srgbClr val="FFFF00"/>
                </a:solidFill>
                <a:cs typeface="Times New Roman" pitchFamily="18" charset="0"/>
              </a:rPr>
              <a:t>Lisa Gennetian (NBER, NYU)</a:t>
            </a:r>
          </a:p>
          <a:p>
            <a:pPr>
              <a:buNone/>
            </a:pPr>
            <a:endParaRPr lang="en-US" sz="2800" i="1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en-US" sz="2800" i="1" dirty="0" smtClean="0">
                <a:solidFill>
                  <a:srgbClr val="FFFF00"/>
                </a:solidFill>
                <a:cs typeface="Times New Roman" pitchFamily="18" charset="0"/>
              </a:rPr>
              <a:t>Neuroscientists</a:t>
            </a:r>
            <a:r>
              <a:rPr lang="en-US" sz="2800" dirty="0" smtClean="0">
                <a:solidFill>
                  <a:srgbClr val="FFFF00"/>
                </a:solidFill>
                <a:cs typeface="Times New Roman" pitchFamily="18" charset="0"/>
              </a:rPr>
              <a:t>:  </a:t>
            </a:r>
          </a:p>
          <a:p>
            <a:pPr indent="1588">
              <a:buNone/>
            </a:pPr>
            <a:r>
              <a:rPr lang="en-US" sz="2800" dirty="0" smtClean="0">
                <a:solidFill>
                  <a:srgbClr val="FFFF00"/>
                </a:solidFill>
                <a:cs typeface="Times New Roman" pitchFamily="18" charset="0"/>
              </a:rPr>
              <a:t>Kimberly Noble (Columbia University)</a:t>
            </a:r>
          </a:p>
          <a:p>
            <a:pPr indent="1588">
              <a:buNone/>
            </a:pPr>
            <a:r>
              <a:rPr lang="en-US" sz="2800" dirty="0" smtClean="0">
                <a:solidFill>
                  <a:srgbClr val="FFFF00"/>
                </a:solidFill>
                <a:cs typeface="Times New Roman" pitchFamily="18" charset="0"/>
              </a:rPr>
              <a:t>Nathan Fox (University of Maryland)</a:t>
            </a:r>
          </a:p>
          <a:p>
            <a:pPr indent="1588">
              <a:buNone/>
            </a:pPr>
            <a:r>
              <a:rPr lang="en-US" sz="2800" dirty="0" smtClean="0">
                <a:solidFill>
                  <a:srgbClr val="FFFF00"/>
                </a:solidFill>
                <a:cs typeface="Times New Roman" pitchFamily="18" charset="0"/>
              </a:rPr>
              <a:t>Charles Nelson (Harvard University)</a:t>
            </a:r>
            <a:endParaRPr lang="en-US" sz="2800" b="1" dirty="0">
              <a:solidFill>
                <a:srgbClr val="FFFF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907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RCT</a:t>
            </a:r>
            <a:endParaRPr lang="en-US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58674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5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1,000 (total) mothers, all poor, recruited in hospitals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25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Random assignment into two treatment arms: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500" dirty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FFFF00"/>
                </a:solidFill>
                <a:cs typeface="Times New Roman" panose="02020603050405020304" pitchFamily="18" charset="0"/>
              </a:rPr>
              <a:t>i</a:t>
            </a:r>
            <a:r>
              <a:rPr lang="en-US" sz="25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) $4,000/year for each of three years ($333/month)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500" dirty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ii) nominal amount ($20/month)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500" i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No </a:t>
            </a:r>
            <a:r>
              <a:rPr lang="en-US" sz="25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restrictions on how the money is spent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25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Sites (preliminary) 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5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Columbia University, Minnesota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5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Tulane, New Orleans; South Carolina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5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UC Irvine, Orange, CA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5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Others?? New Zealand, Europe?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5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Interviews at birth, age 1, 2 and 3…</a:t>
            </a:r>
            <a:endParaRPr lang="en-US" sz="25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339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457" y="304800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Theory of change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152400" y="1295400"/>
            <a:ext cx="738664" cy="46482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vert270"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Arial" charset="0"/>
                <a:cs typeface="Courier New" pitchFamily="49" charset="0"/>
              </a:rPr>
              <a:t>Higher Income</a:t>
            </a:r>
            <a:endParaRPr lang="en-US" sz="3600" b="1" dirty="0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2142698" y="3850844"/>
            <a:ext cx="2514600" cy="95410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Arial" charset="0"/>
                <a:cs typeface="Courier New" pitchFamily="49" charset="0"/>
              </a:rPr>
              <a:t>Stress pathway</a:t>
            </a: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5942463" y="2585977"/>
            <a:ext cx="2971800" cy="10772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latin typeface="Arial" charset="0"/>
                <a:cs typeface="Courier New" pitchFamily="49" charset="0"/>
              </a:rPr>
              <a:t>Child outcomes</a:t>
            </a:r>
          </a:p>
        </p:txBody>
      </p:sp>
      <p:sp>
        <p:nvSpPr>
          <p:cNvPr id="51" name="Right Arrow 50"/>
          <p:cNvSpPr/>
          <p:nvPr/>
        </p:nvSpPr>
        <p:spPr>
          <a:xfrm>
            <a:off x="1371600" y="2552700"/>
            <a:ext cx="228600" cy="1295400"/>
          </a:xfrm>
          <a:prstGeom prst="rightArrow">
            <a:avLst>
              <a:gd name="adj1" fmla="val 50000"/>
              <a:gd name="adj2" fmla="val 47000"/>
            </a:avLst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6037428" y="2209799"/>
            <a:ext cx="2743200" cy="2118097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Arrow 56"/>
          <p:cNvSpPr/>
          <p:nvPr/>
        </p:nvSpPr>
        <p:spPr>
          <a:xfrm>
            <a:off x="5257800" y="2623213"/>
            <a:ext cx="228600" cy="1295400"/>
          </a:xfrm>
          <a:prstGeom prst="rightArrow">
            <a:avLst>
              <a:gd name="adj1" fmla="val 50000"/>
              <a:gd name="adj2" fmla="val 47000"/>
            </a:avLst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2092657" y="2021953"/>
            <a:ext cx="2514600" cy="116955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Arial" charset="0"/>
                <a:cs typeface="Courier New" pitchFamily="49" charset="0"/>
              </a:rPr>
              <a:t>Enrichment</a:t>
            </a:r>
          </a:p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Arial" charset="0"/>
                <a:cs typeface="Courier New" pitchFamily="49" charset="0"/>
              </a:rPr>
              <a:t>pathway</a:t>
            </a:r>
          </a:p>
        </p:txBody>
      </p:sp>
    </p:spTree>
    <p:extLst>
      <p:ext uri="{BB962C8B-B14F-4D97-AF65-F5344CB8AC3E}">
        <p14:creationId xmlns:p14="http://schemas.microsoft.com/office/powerpoint/2010/main" val="1220837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75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Enrichment pathways model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7162800" y="3200400"/>
            <a:ext cx="2286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152400" y="1295400"/>
            <a:ext cx="553998" cy="46482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vert270"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" charset="0"/>
                <a:cs typeface="Courier New" pitchFamily="49" charset="0"/>
              </a:rPr>
              <a:t>Higher Income</a:t>
            </a:r>
            <a:endParaRPr lang="en-US" sz="1800" b="1" dirty="0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990600" y="838200"/>
            <a:ext cx="152400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latin typeface="Arial" charset="0"/>
                <a:cs typeface="Courier New" pitchFamily="49" charset="0"/>
              </a:rPr>
              <a:t>Immediate impacts</a:t>
            </a: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1066800" y="1663880"/>
            <a:ext cx="1447800" cy="37548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 smtClean="0">
                <a:latin typeface="Arial" charset="0"/>
                <a:cs typeface="Courier New" pitchFamily="49" charset="0"/>
              </a:rPr>
              <a:t>Better able to meet basic needs</a:t>
            </a:r>
          </a:p>
          <a:p>
            <a:pPr>
              <a:spcBef>
                <a:spcPct val="50000"/>
              </a:spcBef>
            </a:pPr>
            <a:endParaRPr lang="en-US" sz="1400" dirty="0" smtClean="0">
              <a:latin typeface="Arial" charset="0"/>
              <a:cs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400" dirty="0" smtClean="0">
                <a:latin typeface="Arial" charset="0"/>
                <a:cs typeface="Courier New" pitchFamily="49" charset="0"/>
              </a:rPr>
              <a:t>Higher quality non-parental care</a:t>
            </a:r>
          </a:p>
          <a:p>
            <a:pPr>
              <a:spcBef>
                <a:spcPct val="50000"/>
              </a:spcBef>
            </a:pPr>
            <a:endParaRPr lang="en-US" sz="1400" dirty="0" smtClean="0">
              <a:latin typeface="Arial" charset="0"/>
              <a:cs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400" dirty="0" smtClean="0">
                <a:latin typeface="Arial" charset="0"/>
                <a:cs typeface="Courier New" pitchFamily="49" charset="0"/>
              </a:rPr>
              <a:t>Improved housing &amp; neighborhood</a:t>
            </a:r>
          </a:p>
          <a:p>
            <a:pPr>
              <a:spcBef>
                <a:spcPct val="50000"/>
              </a:spcBef>
            </a:pPr>
            <a:endParaRPr lang="en-US" sz="1400" dirty="0" smtClean="0">
              <a:latin typeface="Arial" charset="0"/>
              <a:cs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400" dirty="0" smtClean="0">
                <a:latin typeface="Arial" charset="0"/>
                <a:cs typeface="Courier New" pitchFamily="49" charset="0"/>
              </a:rPr>
              <a:t>More parental time with child</a:t>
            </a: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2895600" y="832512"/>
            <a:ext cx="266700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latin typeface="Arial" charset="0"/>
                <a:cs typeface="Courier New" pitchFamily="49" charset="0"/>
              </a:rPr>
              <a:t>Secondary impacts on parents and family</a:t>
            </a:r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2895600" y="2708564"/>
            <a:ext cx="1066800" cy="1708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 smtClean="0">
                <a:latin typeface="Arial" charset="0"/>
                <a:cs typeface="Courier New" pitchFamily="49" charset="0"/>
              </a:rPr>
              <a:t>Less parent stress</a:t>
            </a:r>
          </a:p>
          <a:p>
            <a:pPr>
              <a:spcBef>
                <a:spcPct val="50000"/>
              </a:spcBef>
            </a:pPr>
            <a:r>
              <a:rPr lang="en-US" sz="1400" dirty="0" smtClean="0">
                <a:latin typeface="Arial" charset="0"/>
                <a:cs typeface="Courier New" pitchFamily="49" charset="0"/>
              </a:rPr>
              <a:t>Better parental mental health</a:t>
            </a: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5943600" y="838200"/>
            <a:ext cx="297180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latin typeface="Arial" charset="0"/>
                <a:cs typeface="Courier New" pitchFamily="49" charset="0"/>
              </a:rPr>
              <a:t>Child outcomes</a:t>
            </a: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3997656" y="1828800"/>
            <a:ext cx="1676400" cy="9541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latin typeface="Arial" charset="0"/>
                <a:cs typeface="Courier New" pitchFamily="49" charset="0"/>
              </a:rPr>
              <a:t>Higher quality parenting (responsiveness/ warmth)</a:t>
            </a:r>
          </a:p>
        </p:txBody>
      </p:sp>
      <p:sp>
        <p:nvSpPr>
          <p:cNvPr id="40" name="Text Box 3"/>
          <p:cNvSpPr txBox="1">
            <a:spLocks noChangeArrowheads="1"/>
          </p:cNvSpPr>
          <p:nvPr/>
        </p:nvSpPr>
        <p:spPr bwMode="auto">
          <a:xfrm>
            <a:off x="4171871" y="3148783"/>
            <a:ext cx="1295400" cy="11695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 smtClean="0">
                <a:latin typeface="Arial" charset="0"/>
                <a:cs typeface="Courier New" pitchFamily="49" charset="0"/>
              </a:rPr>
              <a:t>More stimulating home environment: books, </a:t>
            </a:r>
            <a:r>
              <a:rPr lang="en-US" sz="1400" dirty="0" err="1" smtClean="0">
                <a:latin typeface="Arial" charset="0"/>
                <a:cs typeface="Courier New" pitchFamily="49" charset="0"/>
              </a:rPr>
              <a:t>etc</a:t>
            </a:r>
            <a:endParaRPr lang="en-US" sz="1400" dirty="0" smtClean="0">
              <a:latin typeface="Arial" charset="0"/>
              <a:cs typeface="Courier New" pitchFamily="49" charset="0"/>
            </a:endParaRPr>
          </a:p>
        </p:txBody>
      </p:sp>
      <p:sp>
        <p:nvSpPr>
          <p:cNvPr id="42" name="Text Box 3"/>
          <p:cNvSpPr txBox="1">
            <a:spLocks noChangeArrowheads="1"/>
          </p:cNvSpPr>
          <p:nvPr/>
        </p:nvSpPr>
        <p:spPr bwMode="auto">
          <a:xfrm>
            <a:off x="4005616" y="4648200"/>
            <a:ext cx="1676400" cy="738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 smtClean="0">
                <a:latin typeface="Arial" charset="0"/>
                <a:cs typeface="Courier New" pitchFamily="49" charset="0"/>
              </a:rPr>
              <a:t>More stimulating </a:t>
            </a:r>
            <a:r>
              <a:rPr lang="en-US" sz="1400" dirty="0" err="1" smtClean="0">
                <a:latin typeface="Arial" charset="0"/>
                <a:cs typeface="Courier New" pitchFamily="49" charset="0"/>
              </a:rPr>
              <a:t>nonparental</a:t>
            </a:r>
            <a:r>
              <a:rPr lang="en-US" sz="1400" dirty="0" smtClean="0">
                <a:latin typeface="Arial" charset="0"/>
                <a:cs typeface="Courier New" pitchFamily="49" charset="0"/>
              </a:rPr>
              <a:t> care environment</a:t>
            </a:r>
          </a:p>
        </p:txBody>
      </p:sp>
      <p:sp>
        <p:nvSpPr>
          <p:cNvPr id="44" name="Text Box 3"/>
          <p:cNvSpPr txBox="1">
            <a:spLocks noChangeArrowheads="1"/>
          </p:cNvSpPr>
          <p:nvPr/>
        </p:nvSpPr>
        <p:spPr bwMode="auto">
          <a:xfrm>
            <a:off x="6213144" y="2225452"/>
            <a:ext cx="1219200" cy="24622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 smtClean="0">
                <a:latin typeface="Arial" charset="0"/>
                <a:cs typeface="Courier New" pitchFamily="49" charset="0"/>
              </a:rPr>
              <a:t>Greater amount and complexity of   </a:t>
            </a:r>
            <a:r>
              <a:rPr lang="en-US" sz="1400" smtClean="0">
                <a:latin typeface="Arial" charset="0"/>
                <a:cs typeface="Courier New" pitchFamily="49" charset="0"/>
              </a:rPr>
              <a:t>linguistic input</a:t>
            </a:r>
            <a:endParaRPr lang="en-US" sz="1400" dirty="0" smtClean="0">
              <a:latin typeface="Arial" charset="0"/>
              <a:cs typeface="Courier New" pitchFamily="49" charset="0"/>
            </a:endParaRPr>
          </a:p>
          <a:p>
            <a:pPr>
              <a:spcBef>
                <a:spcPct val="50000"/>
              </a:spcBef>
            </a:pPr>
            <a:endParaRPr lang="en-US" sz="1400" dirty="0" smtClean="0">
              <a:latin typeface="Arial" charset="0"/>
              <a:cs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400" dirty="0" smtClean="0">
                <a:latin typeface="Arial" charset="0"/>
                <a:cs typeface="Courier New" pitchFamily="49" charset="0"/>
              </a:rPr>
              <a:t>More cognitive stimulating interactions</a:t>
            </a:r>
          </a:p>
        </p:txBody>
      </p:sp>
      <p:sp>
        <p:nvSpPr>
          <p:cNvPr id="46" name="Text Box 3"/>
          <p:cNvSpPr txBox="1">
            <a:spLocks noChangeArrowheads="1"/>
          </p:cNvSpPr>
          <p:nvPr/>
        </p:nvSpPr>
        <p:spPr bwMode="auto">
          <a:xfrm>
            <a:off x="7620000" y="2317786"/>
            <a:ext cx="1295400" cy="7386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 smtClean="0">
                <a:latin typeface="Arial" charset="0"/>
                <a:cs typeface="Courier New" pitchFamily="49" charset="0"/>
              </a:rPr>
              <a:t>Better Language Development</a:t>
            </a: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7620000" y="3702782"/>
            <a:ext cx="1295400" cy="7386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 smtClean="0">
                <a:latin typeface="Arial" charset="0"/>
                <a:cs typeface="Courier New" pitchFamily="49" charset="0"/>
              </a:rPr>
              <a:t>Higher IQ (or pre-academic skills)</a:t>
            </a:r>
          </a:p>
        </p:txBody>
      </p:sp>
      <p:sp>
        <p:nvSpPr>
          <p:cNvPr id="51" name="Right Arrow 50"/>
          <p:cNvSpPr/>
          <p:nvPr/>
        </p:nvSpPr>
        <p:spPr>
          <a:xfrm>
            <a:off x="685800" y="1981200"/>
            <a:ext cx="228600" cy="1295400"/>
          </a:xfrm>
          <a:prstGeom prst="rightArrow">
            <a:avLst>
              <a:gd name="adj1" fmla="val 50000"/>
              <a:gd name="adj2" fmla="val 47000"/>
            </a:avLst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6172200" y="838200"/>
            <a:ext cx="2743200" cy="53340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>
            <a:off x="2819400" y="762000"/>
            <a:ext cx="2971800" cy="5867400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1066800" y="781336"/>
            <a:ext cx="1447800" cy="5715000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ight Arrow 55"/>
          <p:cNvSpPr/>
          <p:nvPr/>
        </p:nvSpPr>
        <p:spPr>
          <a:xfrm>
            <a:off x="2514600" y="1981200"/>
            <a:ext cx="228600" cy="1295400"/>
          </a:xfrm>
          <a:prstGeom prst="rightArrow">
            <a:avLst>
              <a:gd name="adj1" fmla="val 50000"/>
              <a:gd name="adj2" fmla="val 47000"/>
            </a:avLst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Arrow 56"/>
          <p:cNvSpPr/>
          <p:nvPr/>
        </p:nvSpPr>
        <p:spPr>
          <a:xfrm>
            <a:off x="5783240" y="1981200"/>
            <a:ext cx="228600" cy="1295400"/>
          </a:xfrm>
          <a:prstGeom prst="rightArrow">
            <a:avLst>
              <a:gd name="adj1" fmla="val 50000"/>
              <a:gd name="adj2" fmla="val 47000"/>
            </a:avLst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stCxn id="35" idx="3"/>
          </p:cNvCxnSpPr>
          <p:nvPr/>
        </p:nvCxnSpPr>
        <p:spPr>
          <a:xfrm flipV="1">
            <a:off x="3962400" y="3200400"/>
            <a:ext cx="152400" cy="3622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35" idx="3"/>
          </p:cNvCxnSpPr>
          <p:nvPr/>
        </p:nvCxnSpPr>
        <p:spPr>
          <a:xfrm>
            <a:off x="3962400" y="3562644"/>
            <a:ext cx="152400" cy="2473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35" idx="3"/>
          </p:cNvCxnSpPr>
          <p:nvPr/>
        </p:nvCxnSpPr>
        <p:spPr>
          <a:xfrm flipV="1">
            <a:off x="3962400" y="3505200"/>
            <a:ext cx="152400" cy="574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7467600" y="3200400"/>
            <a:ext cx="111456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7467600" y="3429000"/>
            <a:ext cx="152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7328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Stress pathways model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7162800" y="3200400"/>
            <a:ext cx="2286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152400" y="1295400"/>
            <a:ext cx="553998" cy="46482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vert270"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latin typeface="Arial" charset="0"/>
                <a:cs typeface="Courier New" pitchFamily="49" charset="0"/>
              </a:rPr>
              <a:t>Higher Income</a:t>
            </a:r>
            <a:endParaRPr lang="en-US" sz="1800" b="1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990600" y="838200"/>
            <a:ext cx="152400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latin typeface="Arial" charset="0"/>
                <a:cs typeface="Courier New" pitchFamily="49" charset="0"/>
              </a:rPr>
              <a:t>Immediate impacts</a:t>
            </a: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1066800" y="1663880"/>
            <a:ext cx="1447800" cy="452431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latin typeface="Arial" charset="0"/>
                <a:cs typeface="Courier New" pitchFamily="49" charset="0"/>
              </a:rPr>
              <a:t>Better able to meet basic needs</a:t>
            </a:r>
          </a:p>
          <a:p>
            <a:pPr>
              <a:spcBef>
                <a:spcPct val="50000"/>
              </a:spcBef>
            </a:pPr>
            <a:endParaRPr lang="en-US" sz="1600" dirty="0" smtClean="0">
              <a:latin typeface="Arial" charset="0"/>
              <a:cs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Arial" charset="0"/>
                <a:cs typeface="Courier New" pitchFamily="49" charset="0"/>
              </a:rPr>
              <a:t>Higher quality non-parental care</a:t>
            </a:r>
          </a:p>
          <a:p>
            <a:pPr>
              <a:spcBef>
                <a:spcPct val="50000"/>
              </a:spcBef>
            </a:pPr>
            <a:endParaRPr lang="en-US" sz="1600" dirty="0" smtClean="0">
              <a:latin typeface="Arial" charset="0"/>
              <a:cs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Arial" charset="0"/>
                <a:cs typeface="Courier New" pitchFamily="49" charset="0"/>
              </a:rPr>
              <a:t>Improved housing &amp; neighborhood</a:t>
            </a:r>
          </a:p>
          <a:p>
            <a:pPr>
              <a:spcBef>
                <a:spcPct val="50000"/>
              </a:spcBef>
            </a:pPr>
            <a:endParaRPr lang="en-US" sz="1600" dirty="0" smtClean="0">
              <a:latin typeface="Arial" charset="0"/>
              <a:cs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Arial" charset="0"/>
                <a:cs typeface="Courier New" pitchFamily="49" charset="0"/>
              </a:rPr>
              <a:t>More parental time with child</a:t>
            </a: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2895600" y="832512"/>
            <a:ext cx="266700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latin typeface="Arial" charset="0"/>
                <a:cs typeface="Courier New" pitchFamily="49" charset="0"/>
              </a:rPr>
              <a:t>Secondary impacts on parents and family</a:t>
            </a:r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2860344" y="2937808"/>
            <a:ext cx="1066800" cy="19389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latin typeface="Arial" charset="0"/>
                <a:cs typeface="Courier New" pitchFamily="49" charset="0"/>
              </a:rPr>
              <a:t>Less parent stress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Arial" charset="0"/>
                <a:cs typeface="Courier New" pitchFamily="49" charset="0"/>
              </a:rPr>
              <a:t>Better parental mental health</a:t>
            </a: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5943600" y="838200"/>
            <a:ext cx="297180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latin typeface="Arial" charset="0"/>
                <a:cs typeface="Courier New" pitchFamily="49" charset="0"/>
              </a:rPr>
              <a:t>Child outcomes</a:t>
            </a: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3997656" y="1828800"/>
            <a:ext cx="1676400" cy="1077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latin typeface="Arial" charset="0"/>
                <a:cs typeface="Courier New" pitchFamily="49" charset="0"/>
              </a:rPr>
              <a:t>Higher quality parenting (responsiveness/ warmth)</a:t>
            </a:r>
          </a:p>
        </p:txBody>
      </p:sp>
      <p:sp>
        <p:nvSpPr>
          <p:cNvPr id="40" name="Text Box 3"/>
          <p:cNvSpPr txBox="1">
            <a:spLocks noChangeArrowheads="1"/>
          </p:cNvSpPr>
          <p:nvPr/>
        </p:nvSpPr>
        <p:spPr bwMode="auto">
          <a:xfrm>
            <a:off x="4191000" y="3429000"/>
            <a:ext cx="1295400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latin typeface="Arial" charset="0"/>
                <a:cs typeface="Courier New" pitchFamily="49" charset="0"/>
              </a:rPr>
              <a:t>Less chaos, more stability</a:t>
            </a:r>
          </a:p>
        </p:txBody>
      </p:sp>
      <p:sp>
        <p:nvSpPr>
          <p:cNvPr id="42" name="Text Box 3"/>
          <p:cNvSpPr txBox="1">
            <a:spLocks noChangeArrowheads="1"/>
          </p:cNvSpPr>
          <p:nvPr/>
        </p:nvSpPr>
        <p:spPr bwMode="auto">
          <a:xfrm>
            <a:off x="4005616" y="4648200"/>
            <a:ext cx="1676400" cy="13234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latin typeface="Arial" charset="0"/>
                <a:cs typeface="Courier New" pitchFamily="49" charset="0"/>
              </a:rPr>
              <a:t> </a:t>
            </a:r>
            <a:r>
              <a:rPr lang="en-US" sz="1600" dirty="0">
                <a:latin typeface="Arial" charset="0"/>
                <a:cs typeface="Courier New" pitchFamily="49" charset="0"/>
              </a:rPr>
              <a:t>M</a:t>
            </a:r>
            <a:r>
              <a:rPr lang="en-US" sz="1600" dirty="0" smtClean="0">
                <a:latin typeface="Arial" charset="0"/>
                <a:cs typeface="Courier New" pitchFamily="49" charset="0"/>
              </a:rPr>
              <a:t>ore stable &amp; more responsive </a:t>
            </a:r>
            <a:r>
              <a:rPr lang="en-US" sz="1600" dirty="0" err="1" smtClean="0">
                <a:latin typeface="Arial" charset="0"/>
                <a:cs typeface="Courier New" pitchFamily="49" charset="0"/>
              </a:rPr>
              <a:t>nonparental</a:t>
            </a:r>
            <a:r>
              <a:rPr lang="en-US" sz="1600" dirty="0" smtClean="0">
                <a:latin typeface="Arial" charset="0"/>
                <a:cs typeface="Courier New" pitchFamily="49" charset="0"/>
              </a:rPr>
              <a:t> care</a:t>
            </a:r>
          </a:p>
        </p:txBody>
      </p:sp>
      <p:sp>
        <p:nvSpPr>
          <p:cNvPr id="44" name="Text Box 3"/>
          <p:cNvSpPr txBox="1">
            <a:spLocks noChangeArrowheads="1"/>
          </p:cNvSpPr>
          <p:nvPr/>
        </p:nvSpPr>
        <p:spPr bwMode="auto">
          <a:xfrm>
            <a:off x="6213144" y="2895600"/>
            <a:ext cx="1178256" cy="10772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latin typeface="Arial" charset="0"/>
                <a:cs typeface="Courier New" pitchFamily="49" charset="0"/>
              </a:rPr>
              <a:t>Less child stress and better HPA functioning</a:t>
            </a:r>
          </a:p>
        </p:txBody>
      </p:sp>
      <p:sp>
        <p:nvSpPr>
          <p:cNvPr id="46" name="Text Box 3"/>
          <p:cNvSpPr txBox="1">
            <a:spLocks noChangeArrowheads="1"/>
          </p:cNvSpPr>
          <p:nvPr/>
        </p:nvSpPr>
        <p:spPr bwMode="auto">
          <a:xfrm>
            <a:off x="7543800" y="1600200"/>
            <a:ext cx="129540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latin typeface="Arial" charset="0"/>
                <a:cs typeface="Courier New" pitchFamily="49" charset="0"/>
              </a:rPr>
              <a:t>Better executive functioning</a:t>
            </a: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7551760" y="2961382"/>
            <a:ext cx="1295400" cy="10772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latin typeface="Arial" charset="0"/>
                <a:cs typeface="Courier New" pitchFamily="49" charset="0"/>
              </a:rPr>
              <a:t>Better socio-emotional processing</a:t>
            </a:r>
          </a:p>
        </p:txBody>
      </p:sp>
      <p:sp>
        <p:nvSpPr>
          <p:cNvPr id="50" name="Text Box 3"/>
          <p:cNvSpPr txBox="1">
            <a:spLocks noChangeArrowheads="1"/>
          </p:cNvSpPr>
          <p:nvPr/>
        </p:nvSpPr>
        <p:spPr bwMode="auto">
          <a:xfrm>
            <a:off x="7538112" y="4572000"/>
            <a:ext cx="129540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latin typeface="Arial" charset="0"/>
                <a:cs typeface="Courier New" pitchFamily="49" charset="0"/>
              </a:rPr>
              <a:t>Better physical health</a:t>
            </a:r>
          </a:p>
        </p:txBody>
      </p:sp>
      <p:sp>
        <p:nvSpPr>
          <p:cNvPr id="51" name="Right Arrow 50"/>
          <p:cNvSpPr/>
          <p:nvPr/>
        </p:nvSpPr>
        <p:spPr>
          <a:xfrm>
            <a:off x="685800" y="1752600"/>
            <a:ext cx="228600" cy="1295400"/>
          </a:xfrm>
          <a:prstGeom prst="rightArrow">
            <a:avLst>
              <a:gd name="adj1" fmla="val 50000"/>
              <a:gd name="adj2" fmla="val 47000"/>
            </a:avLst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6172200" y="838200"/>
            <a:ext cx="2743200" cy="53340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2819400" y="762000"/>
            <a:ext cx="2971800" cy="5867400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1066800" y="781336"/>
            <a:ext cx="1447800" cy="5715000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Right Arrow 55"/>
          <p:cNvSpPr/>
          <p:nvPr/>
        </p:nvSpPr>
        <p:spPr>
          <a:xfrm>
            <a:off x="2514600" y="1752600"/>
            <a:ext cx="228600" cy="1295400"/>
          </a:xfrm>
          <a:prstGeom prst="rightArrow">
            <a:avLst>
              <a:gd name="adj1" fmla="val 50000"/>
              <a:gd name="adj2" fmla="val 47000"/>
            </a:avLst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Right Arrow 56"/>
          <p:cNvSpPr/>
          <p:nvPr/>
        </p:nvSpPr>
        <p:spPr>
          <a:xfrm>
            <a:off x="5783240" y="1828800"/>
            <a:ext cx="228600" cy="1295400"/>
          </a:xfrm>
          <a:prstGeom prst="rightArrow">
            <a:avLst>
              <a:gd name="adj1" fmla="val 50000"/>
              <a:gd name="adj2" fmla="val 47000"/>
            </a:avLst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>
            <a:stCxn id="35" idx="3"/>
          </p:cNvCxnSpPr>
          <p:nvPr/>
        </p:nvCxnSpPr>
        <p:spPr>
          <a:xfrm flipV="1">
            <a:off x="3927144" y="3678200"/>
            <a:ext cx="111456" cy="229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35" idx="3"/>
          </p:cNvCxnSpPr>
          <p:nvPr/>
        </p:nvCxnSpPr>
        <p:spPr>
          <a:xfrm flipV="1">
            <a:off x="3927144" y="3886200"/>
            <a:ext cx="187656" cy="21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35" idx="3"/>
          </p:cNvCxnSpPr>
          <p:nvPr/>
        </p:nvCxnSpPr>
        <p:spPr>
          <a:xfrm>
            <a:off x="3927144" y="3907304"/>
            <a:ext cx="82881" cy="2074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7391400" y="3124200"/>
            <a:ext cx="111456" cy="229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4" idx="3"/>
          </p:cNvCxnSpPr>
          <p:nvPr/>
        </p:nvCxnSpPr>
        <p:spPr>
          <a:xfrm flipV="1">
            <a:off x="7391400" y="3429000"/>
            <a:ext cx="76200" cy="52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4" idx="3"/>
          </p:cNvCxnSpPr>
          <p:nvPr/>
        </p:nvCxnSpPr>
        <p:spPr>
          <a:xfrm>
            <a:off x="7391400" y="3434209"/>
            <a:ext cx="76200" cy="3757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1896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1534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FFFF00"/>
                </a:solidFill>
              </a:rPr>
              <a:t>Would reducing poverty help children and their parents?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47244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Income-based poverty may not be the most important factor, but it is the most </a:t>
            </a:r>
            <a:r>
              <a:rPr lang="en-US" sz="3200" b="1" i="1" dirty="0" err="1" smtClean="0">
                <a:solidFill>
                  <a:srgbClr val="FFFF00"/>
                </a:solidFill>
              </a:rPr>
              <a:t>manipulable</a:t>
            </a:r>
            <a:r>
              <a:rPr lang="en-US" sz="3200" b="1" dirty="0" smtClean="0">
                <a:solidFill>
                  <a:srgbClr val="FFFF00"/>
                </a:solidFill>
              </a:rPr>
              <a:t> with policy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09600" y="2438400"/>
            <a:ext cx="8153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Timing – does early poverty matter the most?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Data collection</a:t>
            </a:r>
            <a:endParaRPr lang="en-US" sz="3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594360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  <a:buNone/>
            </a:pPr>
            <a:r>
              <a:rPr lang="en-US" sz="2900" b="1" dirty="0" smtClean="0">
                <a:solidFill>
                  <a:srgbClr val="FFFF00"/>
                </a:solidFill>
                <a:cs typeface="Times New Roman" pitchFamily="18" charset="0"/>
              </a:rPr>
              <a:t>The early brain at age 3:</a:t>
            </a:r>
          </a:p>
          <a:p>
            <a:pPr>
              <a:spcAft>
                <a:spcPts val="600"/>
              </a:spcAft>
            </a:pPr>
            <a:r>
              <a:rPr lang="en-US" sz="2900" dirty="0" smtClean="0">
                <a:solidFill>
                  <a:srgbClr val="FFFF00"/>
                </a:solidFill>
                <a:cs typeface="Times New Roman" pitchFamily="18" charset="0"/>
              </a:rPr>
              <a:t>EEG measures of brain activity at university labs</a:t>
            </a:r>
          </a:p>
          <a:p>
            <a:pPr>
              <a:lnSpc>
                <a:spcPct val="170000"/>
              </a:lnSpc>
              <a:spcAft>
                <a:spcPts val="600"/>
              </a:spcAft>
              <a:buNone/>
            </a:pPr>
            <a:r>
              <a:rPr lang="en-US" sz="2900" b="1" dirty="0" smtClean="0">
                <a:solidFill>
                  <a:srgbClr val="FFFF00"/>
                </a:solidFill>
                <a:cs typeface="Times New Roman" pitchFamily="18" charset="0"/>
              </a:rPr>
              <a:t>Child developmental and health outcomes at age 3</a:t>
            </a:r>
            <a:r>
              <a:rPr lang="en-US" sz="2900" dirty="0" smtClean="0">
                <a:solidFill>
                  <a:srgbClr val="FFFF00"/>
                </a:solidFill>
                <a:cs typeface="Times New Roman" pitchFamily="18" charset="0"/>
              </a:rPr>
              <a:t>:</a:t>
            </a:r>
          </a:p>
          <a:p>
            <a:pPr>
              <a:spcAft>
                <a:spcPts val="600"/>
              </a:spcAft>
            </a:pPr>
            <a:r>
              <a:rPr lang="en-US" sz="2900" dirty="0" smtClean="0">
                <a:solidFill>
                  <a:srgbClr val="FFFF00"/>
                </a:solidFill>
                <a:cs typeface="Times New Roman" pitchFamily="18" charset="0"/>
              </a:rPr>
              <a:t>Language, declarative memory, self-regulation, IQ, BMI, stress, overall physical and mental health</a:t>
            </a:r>
          </a:p>
          <a:p>
            <a:pPr marL="0" indent="0">
              <a:lnSpc>
                <a:spcPct val="210000"/>
              </a:lnSpc>
              <a:spcAft>
                <a:spcPts val="600"/>
              </a:spcAft>
              <a:buNone/>
            </a:pPr>
            <a:r>
              <a:rPr lang="en-US" sz="2900" b="1" dirty="0" smtClean="0">
                <a:solidFill>
                  <a:srgbClr val="FFFF00"/>
                </a:solidFill>
                <a:cs typeface="Times New Roman" pitchFamily="18" charset="0"/>
              </a:rPr>
              <a:t>Family and mediating processes in years 1, 2 and 3</a:t>
            </a:r>
            <a:r>
              <a:rPr lang="en-US" sz="2900" dirty="0" smtClean="0">
                <a:solidFill>
                  <a:srgbClr val="FFFF00"/>
                </a:solidFill>
                <a:cs typeface="Times New Roman" pitchFamily="18" charset="0"/>
              </a:rPr>
              <a:t>:</a:t>
            </a:r>
          </a:p>
          <a:p>
            <a:pPr>
              <a:spcAft>
                <a:spcPts val="600"/>
              </a:spcAft>
            </a:pPr>
            <a:r>
              <a:rPr lang="en-US" sz="2900" dirty="0" smtClean="0">
                <a:solidFill>
                  <a:srgbClr val="FFFF00"/>
                </a:solidFill>
                <a:cs typeface="Times New Roman" pitchFamily="18" charset="0"/>
              </a:rPr>
              <a:t>Employment, material hardship and child care calendar year 1</a:t>
            </a:r>
          </a:p>
          <a:p>
            <a:pPr>
              <a:spcAft>
                <a:spcPts val="600"/>
              </a:spcAft>
            </a:pPr>
            <a:r>
              <a:rPr lang="en-US" sz="2900" dirty="0" smtClean="0">
                <a:solidFill>
                  <a:srgbClr val="FFFF00"/>
                </a:solidFill>
                <a:cs typeface="Times New Roman" pitchFamily="18" charset="0"/>
              </a:rPr>
              <a:t>Changes in employment and child care experiences years 2 and 3</a:t>
            </a:r>
          </a:p>
          <a:p>
            <a:pPr>
              <a:spcAft>
                <a:spcPts val="600"/>
              </a:spcAft>
            </a:pPr>
            <a:r>
              <a:rPr lang="en-US" sz="2900" dirty="0" smtClean="0">
                <a:solidFill>
                  <a:srgbClr val="FFFF00"/>
                </a:solidFill>
                <a:cs typeface="Times New Roman" pitchFamily="18" charset="0"/>
              </a:rPr>
              <a:t>Maternal psychological health, family composition, parenting, material hardship at years 2 and 3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030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Pilot study to begin in a month:</a:t>
            </a:r>
            <a:endParaRPr lang="en-US" sz="3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886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n-US" sz="2900" b="1" dirty="0" smtClean="0">
                <a:solidFill>
                  <a:srgbClr val="FFFF00"/>
                </a:solidFill>
                <a:cs typeface="Times New Roman" pitchFamily="18" charset="0"/>
              </a:rPr>
              <a:t>Recruit 30 mothers at birth at Columbia</a:t>
            </a:r>
          </a:p>
          <a:p>
            <a:pPr>
              <a:spcAft>
                <a:spcPts val="600"/>
              </a:spcAft>
            </a:pPr>
            <a:endParaRPr lang="en-US" sz="2900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900" dirty="0" smtClean="0">
                <a:solidFill>
                  <a:srgbClr val="FFFF00"/>
                </a:solidFill>
                <a:cs typeface="Times New Roman" pitchFamily="18" charset="0"/>
              </a:rPr>
              <a:t>Follow for a year</a:t>
            </a:r>
          </a:p>
          <a:p>
            <a:pPr>
              <a:spcAft>
                <a:spcPts val="600"/>
              </a:spcAft>
            </a:pPr>
            <a:r>
              <a:rPr lang="en-US" sz="2900" dirty="0" smtClean="0">
                <a:solidFill>
                  <a:srgbClr val="FFFF00"/>
                </a:solidFill>
                <a:cs typeface="Times New Roman" pitchFamily="18" charset="0"/>
              </a:rPr>
              <a:t>Employ all planned study procedures</a:t>
            </a:r>
          </a:p>
          <a:p>
            <a:pPr>
              <a:spcAft>
                <a:spcPts val="600"/>
              </a:spcAft>
            </a:pPr>
            <a:r>
              <a:rPr lang="en-US" sz="2900" dirty="0" smtClean="0">
                <a:solidFill>
                  <a:srgbClr val="FFFF00"/>
                </a:solidFill>
                <a:cs typeface="Times New Roman" pitchFamily="18" charset="0"/>
              </a:rPr>
              <a:t>Qualitative study of family process and reactions to the payments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34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Robin Hood Foundation may fund:</a:t>
            </a:r>
            <a:endParaRPr lang="en-US" sz="3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3000" y="2209800"/>
            <a:ext cx="6705600" cy="3886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n-US" sz="2900" b="1" dirty="0" smtClean="0">
                <a:solidFill>
                  <a:srgbClr val="FFFF00"/>
                </a:solidFill>
                <a:cs typeface="Times New Roman" pitchFamily="18" charset="0"/>
              </a:rPr>
              <a:t>A fully-powered $8,000 treatment arm</a:t>
            </a:r>
          </a:p>
          <a:p>
            <a:pPr>
              <a:spcAft>
                <a:spcPts val="600"/>
              </a:spcAft>
              <a:buNone/>
            </a:pPr>
            <a:r>
              <a:rPr lang="en-US" sz="2900" b="1" dirty="0" smtClean="0">
                <a:solidFill>
                  <a:srgbClr val="FFFF00"/>
                </a:solidFill>
                <a:cs typeface="Times New Roman" pitchFamily="18" charset="0"/>
              </a:rPr>
              <a:t>A site for the $4,000 multi-site national study</a:t>
            </a:r>
          </a:p>
          <a:p>
            <a:pPr>
              <a:spcAft>
                <a:spcPts val="600"/>
              </a:spcAft>
              <a:buNone/>
            </a:pPr>
            <a:r>
              <a:rPr lang="en-US" sz="2900" b="1" dirty="0" smtClean="0">
                <a:solidFill>
                  <a:srgbClr val="FFFF00"/>
                </a:solidFill>
                <a:cs typeface="Times New Roman" pitchFamily="18" charset="0"/>
              </a:rPr>
              <a:t>All in NYC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290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09600"/>
            <a:ext cx="8229600" cy="5486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dirty="0" smtClean="0">
              <a:solidFill>
                <a:srgbClr val="FFFF00"/>
              </a:solidFill>
              <a:latin typeface="Tahoma" pitchFamily="34" charset="0"/>
            </a:endParaRPr>
          </a:p>
          <a:p>
            <a:pPr algn="ctr" eaLnBrk="1" hangingPunct="1">
              <a:buFontTx/>
              <a:buNone/>
            </a:pPr>
            <a:endParaRPr lang="en-US" sz="4000" dirty="0">
              <a:solidFill>
                <a:srgbClr val="FFFF00"/>
              </a:solidFill>
              <a:latin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4000" dirty="0" smtClean="0">
                <a:solidFill>
                  <a:srgbClr val="FFFF00"/>
                </a:solidFill>
                <a:latin typeface="Tahoma" pitchFamily="34" charset="0"/>
              </a:rPr>
              <a:t>Greg J. Duncan</a:t>
            </a:r>
          </a:p>
          <a:p>
            <a:pPr algn="ctr" eaLnBrk="1" hangingPunct="1">
              <a:buFontTx/>
              <a:buNone/>
            </a:pPr>
            <a:endParaRPr lang="en-US" sz="4000" dirty="0" smtClean="0">
              <a:solidFill>
                <a:srgbClr val="FFFF00"/>
              </a:solidFill>
              <a:latin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4000" dirty="0" smtClean="0">
                <a:solidFill>
                  <a:srgbClr val="FFFF00"/>
                </a:solidFill>
                <a:latin typeface="Tahoma" pitchFamily="34" charset="0"/>
              </a:rPr>
              <a:t>gduncan@uci.edu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7813"/>
            <a:ext cx="8534400" cy="7127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Theories of change</a:t>
            </a:r>
            <a:endParaRPr lang="en-US" sz="36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3059" name="Text Box 3"/>
          <p:cNvSpPr txBox="1">
            <a:spLocks noChangeArrowheads="1"/>
          </p:cNvSpPr>
          <p:nvPr/>
        </p:nvSpPr>
        <p:spPr bwMode="auto">
          <a:xfrm>
            <a:off x="1600200" y="2286000"/>
            <a:ext cx="12954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endParaRPr lang="en-US"/>
          </a:p>
        </p:txBody>
      </p:sp>
      <p:sp>
        <p:nvSpPr>
          <p:cNvPr id="173061" name="Text Box 5"/>
          <p:cNvSpPr txBox="1">
            <a:spLocks noChangeArrowheads="1"/>
          </p:cNvSpPr>
          <p:nvPr/>
        </p:nvSpPr>
        <p:spPr bwMode="auto">
          <a:xfrm>
            <a:off x="2286000" y="1752600"/>
            <a:ext cx="3276600" cy="880241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b="1" dirty="0" smtClean="0">
                <a:solidFill>
                  <a:srgbClr val="FFFF00"/>
                </a:solidFill>
              </a:rPr>
              <a:t>What money can buy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73062" name="Text Box 6"/>
          <p:cNvSpPr txBox="1">
            <a:spLocks noChangeArrowheads="1"/>
          </p:cNvSpPr>
          <p:nvPr/>
        </p:nvSpPr>
        <p:spPr bwMode="auto">
          <a:xfrm>
            <a:off x="2286000" y="3276600"/>
            <a:ext cx="3276600" cy="1200329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000" b="1" dirty="0" smtClean="0">
                <a:solidFill>
                  <a:srgbClr val="FFFF00"/>
                </a:solidFill>
              </a:rPr>
              <a:t>Maternal </a:t>
            </a:r>
            <a:r>
              <a:rPr lang="en-US" sz="3000" b="1" dirty="0">
                <a:solidFill>
                  <a:srgbClr val="FFFF00"/>
                </a:solidFill>
              </a:rPr>
              <a:t>mental </a:t>
            </a:r>
            <a:r>
              <a:rPr lang="en-US" sz="3000" b="1" dirty="0" smtClean="0">
                <a:solidFill>
                  <a:srgbClr val="FFFF00"/>
                </a:solidFill>
              </a:rPr>
              <a:t>health and parenting</a:t>
            </a:r>
            <a:endParaRPr lang="en-US" sz="3000" b="1" dirty="0">
              <a:solidFill>
                <a:srgbClr val="FFFF00"/>
              </a:solidFill>
            </a:endParaRPr>
          </a:p>
        </p:txBody>
      </p:sp>
      <p:sp>
        <p:nvSpPr>
          <p:cNvPr id="173063" name="Text Box 7"/>
          <p:cNvSpPr txBox="1">
            <a:spLocks noChangeArrowheads="1"/>
          </p:cNvSpPr>
          <p:nvPr/>
        </p:nvSpPr>
        <p:spPr bwMode="auto">
          <a:xfrm>
            <a:off x="6705600" y="1752600"/>
            <a:ext cx="2057400" cy="3554819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400" b="1" dirty="0" smtClean="0">
                <a:solidFill>
                  <a:srgbClr val="FFFF00"/>
                </a:solidFill>
              </a:rPr>
              <a:t>Child/Adult outcomes:</a:t>
            </a:r>
          </a:p>
          <a:p>
            <a:pPr algn="ctr">
              <a:spcBef>
                <a:spcPts val="0"/>
              </a:spcBef>
            </a:pPr>
            <a:endParaRPr lang="en-US" sz="2400" b="1" dirty="0">
              <a:solidFill>
                <a:srgbClr val="FFFF00"/>
              </a:solidFill>
            </a:endParaRPr>
          </a:p>
          <a:p>
            <a:pPr marL="225425" indent="-22542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Attainment</a:t>
            </a:r>
          </a:p>
          <a:p>
            <a:pPr marL="225425" indent="-22542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Socio-emotional behavior</a:t>
            </a:r>
          </a:p>
          <a:p>
            <a:pPr marL="225425" indent="-225425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rgbClr val="FFFF00"/>
                </a:solidFill>
              </a:rPr>
              <a:t> </a:t>
            </a:r>
          </a:p>
          <a:p>
            <a:pPr algn="ctr">
              <a:spcBef>
                <a:spcPts val="0"/>
              </a:spcBef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381000" y="1295400"/>
            <a:ext cx="553998" cy="4648200"/>
          </a:xfrm>
          <a:prstGeom prst="rect">
            <a:avLst/>
          </a:prstGeom>
          <a:solidFill>
            <a:srgbClr val="FF0000"/>
          </a:solidFill>
          <a:ln w="12700">
            <a:solidFill>
              <a:srgbClr val="FFFF00"/>
            </a:solidFill>
            <a:miter lim="800000"/>
            <a:headEnd type="none" w="sm" len="sm"/>
            <a:tailEnd type="none" w="sm" len="sm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vert270"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" charset="0"/>
                <a:cs typeface="Courier New" pitchFamily="49" charset="0"/>
              </a:rPr>
              <a:t>Higher Income</a:t>
            </a:r>
            <a:endParaRPr lang="en-US" sz="1800" b="1" dirty="0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1066800" y="3048000"/>
            <a:ext cx="228600" cy="1295400"/>
          </a:xfrm>
          <a:prstGeom prst="rightArrow">
            <a:avLst>
              <a:gd name="adj1" fmla="val 50000"/>
              <a:gd name="adj2" fmla="val 47000"/>
            </a:avLst>
          </a:prstGeom>
          <a:solidFill>
            <a:srgbClr val="FFFF00"/>
          </a:solidFill>
          <a:ln w="95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6172200" y="2743200"/>
            <a:ext cx="228600" cy="1295400"/>
          </a:xfrm>
          <a:prstGeom prst="rightArrow">
            <a:avLst>
              <a:gd name="adj1" fmla="val 50000"/>
              <a:gd name="adj2" fmla="val 47000"/>
            </a:avLst>
          </a:prstGeom>
          <a:solidFill>
            <a:srgbClr val="FFFF00"/>
          </a:solidFill>
          <a:ln w="95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479753537"/>
              </p:ext>
            </p:extLst>
          </p:nvPr>
        </p:nvGraphicFramePr>
        <p:xfrm>
          <a:off x="371168" y="1295400"/>
          <a:ext cx="8458199" cy="48835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5000"/>
                <a:gridCol w="2209800"/>
                <a:gridCol w="2743200"/>
                <a:gridCol w="1600199"/>
              </a:tblGrid>
              <a:tr h="643116">
                <a:tc>
                  <a:txBody>
                    <a:bodyPr/>
                    <a:lstStyle/>
                    <a:p>
                      <a:pPr algn="ctr"/>
                      <a:endParaRPr lang="en-US" sz="2000" b="1" u="non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rgbClr val="FFFF00"/>
                          </a:solidFill>
                          <a:latin typeface="+mn-lt"/>
                        </a:rPr>
                        <a:t>When income is received</a:t>
                      </a:r>
                      <a:endParaRPr lang="en-US" sz="2000" b="1" u="non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u="non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u="non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85684">
                <a:tc>
                  <a:txBody>
                    <a:bodyPr/>
                    <a:lstStyle/>
                    <a:p>
                      <a:pPr algn="ctr"/>
                      <a:endParaRPr lang="en-US" sz="2000" b="1" u="non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dirty="0" smtClean="0">
                          <a:solidFill>
                            <a:srgbClr val="FFFF00"/>
                          </a:solidFill>
                          <a:latin typeface="+mn-lt"/>
                        </a:rPr>
                        <a:t>Very early childhood</a:t>
                      </a:r>
                    </a:p>
                    <a:p>
                      <a:pPr algn="ctr"/>
                      <a:endParaRPr lang="en-US" sz="2000" b="1" u="non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rgbClr val="FFFF00"/>
                          </a:solidFill>
                          <a:latin typeface="+mn-lt"/>
                        </a:rPr>
                        <a:t>School transition/ middle childhood</a:t>
                      </a:r>
                      <a:endParaRPr lang="en-US" sz="2000" b="1" u="non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err="1" smtClean="0">
                          <a:solidFill>
                            <a:srgbClr val="FFFF00"/>
                          </a:solidFill>
                          <a:latin typeface="+mn-lt"/>
                        </a:rPr>
                        <a:t>Adoles-cence</a:t>
                      </a:r>
                      <a:endParaRPr lang="en-US" sz="2000" b="1" u="non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971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Child achieve-</a:t>
                      </a:r>
                      <a:r>
                        <a:rPr lang="en-US" sz="2000" b="1" dirty="0" err="1" smtClean="0">
                          <a:solidFill>
                            <a:srgbClr val="FFFF00"/>
                          </a:solidFill>
                          <a:latin typeface="+mn-lt"/>
                        </a:rPr>
                        <a:t>ment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373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Child attainment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676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Maternal stress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99768" y="383976"/>
            <a:ext cx="8001000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smtClean="0">
                <a:solidFill>
                  <a:srgbClr val="FFFF00"/>
                </a:solidFill>
                <a:latin typeface="+mj-lt"/>
              </a:rPr>
              <a:t>Causal evidence on  income effects</a:t>
            </a:r>
            <a:endParaRPr lang="en-US" sz="3400" b="1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60500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985809485"/>
              </p:ext>
            </p:extLst>
          </p:nvPr>
        </p:nvGraphicFramePr>
        <p:xfrm>
          <a:off x="371168" y="1295400"/>
          <a:ext cx="8458199" cy="48835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5000"/>
                <a:gridCol w="2209800"/>
                <a:gridCol w="2743200"/>
                <a:gridCol w="1600199"/>
              </a:tblGrid>
              <a:tr h="643116">
                <a:tc>
                  <a:txBody>
                    <a:bodyPr/>
                    <a:lstStyle/>
                    <a:p>
                      <a:pPr algn="ctr"/>
                      <a:endParaRPr lang="en-US" sz="2000" b="1" u="non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rgbClr val="FFFF00"/>
                          </a:solidFill>
                          <a:latin typeface="+mn-lt"/>
                        </a:rPr>
                        <a:t>When income is received</a:t>
                      </a:r>
                      <a:endParaRPr lang="en-US" sz="2000" b="1" u="non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u="non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u="non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85684">
                <a:tc>
                  <a:txBody>
                    <a:bodyPr/>
                    <a:lstStyle/>
                    <a:p>
                      <a:pPr algn="ctr"/>
                      <a:endParaRPr lang="en-US" sz="2000" b="1" u="non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dirty="0" smtClean="0">
                          <a:solidFill>
                            <a:srgbClr val="FFFF00"/>
                          </a:solidFill>
                          <a:latin typeface="+mn-lt"/>
                        </a:rPr>
                        <a:t>Very early childhood</a:t>
                      </a:r>
                    </a:p>
                    <a:p>
                      <a:pPr algn="ctr"/>
                      <a:endParaRPr lang="en-US" sz="2000" b="1" u="non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rgbClr val="FFFF00"/>
                          </a:solidFill>
                          <a:latin typeface="+mn-lt"/>
                        </a:rPr>
                        <a:t>School transition/ middle childhood</a:t>
                      </a:r>
                      <a:endParaRPr lang="en-US" sz="2000" b="1" u="non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err="1" smtClean="0">
                          <a:solidFill>
                            <a:srgbClr val="FFFF00"/>
                          </a:solidFill>
                          <a:latin typeface="+mn-lt"/>
                        </a:rPr>
                        <a:t>Adoles-cence</a:t>
                      </a:r>
                      <a:endParaRPr lang="en-US" sz="2000" b="1" u="non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971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Child achieve-</a:t>
                      </a:r>
                      <a:r>
                        <a:rPr lang="en-US" sz="2000" b="1" dirty="0" err="1" smtClean="0">
                          <a:solidFill>
                            <a:srgbClr val="FFFF00"/>
                          </a:solidFill>
                          <a:latin typeface="+mn-lt"/>
                        </a:rPr>
                        <a:t>ment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Mostly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 +</a:t>
                      </a:r>
                      <a:endParaRPr lang="en-US" sz="2400" b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Null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373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Child attainment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Mostly +</a:t>
                      </a:r>
                      <a:endParaRPr lang="en-US" sz="2400" b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676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Maternal stress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One study: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 +</a:t>
                      </a:r>
                      <a:endParaRPr lang="en-US" sz="2400" b="1" dirty="0" smtClean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99768" y="383976"/>
            <a:ext cx="8001000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smtClean="0">
                <a:solidFill>
                  <a:srgbClr val="FFFF00"/>
                </a:solidFill>
                <a:latin typeface="+mj-lt"/>
              </a:rPr>
              <a:t>Causal evidence on  income effects</a:t>
            </a:r>
            <a:endParaRPr lang="en-US" sz="3400" b="1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49865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"/>
            <a:ext cx="7315200" cy="822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5885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51289415"/>
              </p:ext>
            </p:extLst>
          </p:nvPr>
        </p:nvGraphicFramePr>
        <p:xfrm>
          <a:off x="371168" y="1295400"/>
          <a:ext cx="8458199" cy="48835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5000"/>
                <a:gridCol w="2209800"/>
                <a:gridCol w="2743200"/>
                <a:gridCol w="1600199"/>
              </a:tblGrid>
              <a:tr h="643116">
                <a:tc>
                  <a:txBody>
                    <a:bodyPr/>
                    <a:lstStyle/>
                    <a:p>
                      <a:pPr algn="ctr"/>
                      <a:endParaRPr lang="en-US" sz="2000" b="1" u="non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rgbClr val="FFFF00"/>
                          </a:solidFill>
                          <a:latin typeface="+mn-lt"/>
                        </a:rPr>
                        <a:t>When income is received</a:t>
                      </a:r>
                      <a:endParaRPr lang="en-US" sz="2000" b="1" u="non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u="non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u="non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85684">
                <a:tc>
                  <a:txBody>
                    <a:bodyPr/>
                    <a:lstStyle/>
                    <a:p>
                      <a:pPr algn="ctr"/>
                      <a:endParaRPr lang="en-US" sz="2000" b="1" u="non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dirty="0" smtClean="0">
                          <a:solidFill>
                            <a:srgbClr val="FFFF00"/>
                          </a:solidFill>
                          <a:latin typeface="+mn-lt"/>
                        </a:rPr>
                        <a:t>Very early childhood</a:t>
                      </a:r>
                    </a:p>
                    <a:p>
                      <a:pPr algn="ctr"/>
                      <a:endParaRPr lang="en-US" sz="2000" b="1" u="non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rgbClr val="FFFF00"/>
                          </a:solidFill>
                          <a:latin typeface="+mn-lt"/>
                        </a:rPr>
                        <a:t>School transition/ middle childhood</a:t>
                      </a:r>
                      <a:endParaRPr lang="en-US" sz="2000" b="1" u="non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err="1" smtClean="0">
                          <a:solidFill>
                            <a:srgbClr val="FFFF00"/>
                          </a:solidFill>
                          <a:latin typeface="+mn-lt"/>
                        </a:rPr>
                        <a:t>Adoles-cence</a:t>
                      </a:r>
                      <a:endParaRPr lang="en-US" sz="2000" b="1" u="non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971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Child achieve-</a:t>
                      </a:r>
                      <a:r>
                        <a:rPr lang="en-US" sz="2000" b="1" dirty="0" err="1" smtClean="0">
                          <a:solidFill>
                            <a:srgbClr val="FFFF00"/>
                          </a:solidFill>
                          <a:latin typeface="+mn-lt"/>
                        </a:rPr>
                        <a:t>ment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?</a:t>
                      </a:r>
                      <a:endParaRPr lang="en-US" sz="2800" b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Mostly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 +</a:t>
                      </a:r>
                      <a:endParaRPr lang="en-US" sz="2400" b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Null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373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Child attainment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Mostly +</a:t>
                      </a:r>
                      <a:endParaRPr lang="en-US" sz="2400" b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676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Maternal stress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One study: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 +</a:t>
                      </a:r>
                      <a:endParaRPr lang="en-US" sz="2400" b="1" dirty="0" smtClean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99768" y="383976"/>
            <a:ext cx="8001000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smtClean="0">
                <a:solidFill>
                  <a:srgbClr val="FFFF00"/>
                </a:solidFill>
                <a:latin typeface="+mj-lt"/>
              </a:rPr>
              <a:t>Causal evidence on  income effects</a:t>
            </a:r>
            <a:endParaRPr lang="en-US" sz="34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5" name="Oval 4"/>
          <p:cNvSpPr/>
          <p:nvPr/>
        </p:nvSpPr>
        <p:spPr>
          <a:xfrm>
            <a:off x="2922639" y="3276600"/>
            <a:ext cx="10668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937387" y="4343400"/>
            <a:ext cx="10668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79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371600"/>
            <a:ext cx="6781800" cy="34591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For long-run links between early childhood income and adult outcomes, only longitudinal data are available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779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  <a:latin typeface="Tahoma" pitchFamily="34" charset="0"/>
              </a:rPr>
              <a:t>Data and Sample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3581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  <a:latin typeface="Tahoma" pitchFamily="34" charset="0"/>
              </a:rPr>
              <a:t> Panel Study of Income Dynamics (PSID)</a:t>
            </a:r>
          </a:p>
          <a:p>
            <a:pPr lvl="1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  <a:latin typeface="Tahoma" pitchFamily="34" charset="0"/>
              </a:rPr>
              <a:t> National sample of children followed from birth into adulthood</a:t>
            </a:r>
          </a:p>
          <a:p>
            <a:pPr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  <a:latin typeface="Tahoma" pitchFamily="34" charset="0"/>
              </a:rPr>
              <a:t> Children born between 1968 and 1975</a:t>
            </a:r>
          </a:p>
          <a:p>
            <a:pPr marL="515938" indent="-515938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  <a:latin typeface="Tahoma" pitchFamily="34" charset="0"/>
              </a:rPr>
              <a:t>Adult outcomes measured between ages 30 and 39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4619</TotalTime>
  <Words>1025</Words>
  <Application>Microsoft Macintosh PowerPoint</Application>
  <PresentationFormat>On-screen Show (4:3)</PresentationFormat>
  <Paragraphs>244</Paragraphs>
  <Slides>23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Default Design</vt:lpstr>
      <vt:lpstr>Office Theme</vt:lpstr>
      <vt:lpstr>Poverty Reduction and the Developing Brain</vt:lpstr>
      <vt:lpstr>Would reducing poverty help children and their parents?</vt:lpstr>
      <vt:lpstr>Theories of change</vt:lpstr>
      <vt:lpstr>PowerPoint Presentation</vt:lpstr>
      <vt:lpstr>PowerPoint Presentation</vt:lpstr>
      <vt:lpstr>PowerPoint Presentation</vt:lpstr>
      <vt:lpstr>PowerPoint Presentation</vt:lpstr>
      <vt:lpstr>For long-run links between early childhood income and adult outcomes, only longitudinal data are available</vt:lpstr>
      <vt:lpstr>Data and Sample</vt:lpstr>
      <vt:lpstr>PowerPoint Presentation</vt:lpstr>
      <vt:lpstr>PowerPoint Presentation</vt:lpstr>
      <vt:lpstr>Substantial effect sizes</vt:lpstr>
      <vt:lpstr>But these effects are based on non-experimental data</vt:lpstr>
      <vt:lpstr>PowerPoint Presentation</vt:lpstr>
      <vt:lpstr>Poverty Reduction and the Developing Brain</vt:lpstr>
      <vt:lpstr>RCT</vt:lpstr>
      <vt:lpstr>Theory of change</vt:lpstr>
      <vt:lpstr>Enrichment pathways model</vt:lpstr>
      <vt:lpstr>Stress pathways model</vt:lpstr>
      <vt:lpstr>Data collection</vt:lpstr>
      <vt:lpstr>Pilot study to begin in a month:</vt:lpstr>
      <vt:lpstr>Robin Hood Foundation may fund:</vt:lpstr>
      <vt:lpstr>PowerPoint Presentation</vt:lpstr>
    </vt:vector>
  </TitlesOfParts>
  <Company>Harvard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NPC Conference Dec 13</dc:title>
  <dc:creator>Kathleen M. Ziol-Guest</dc:creator>
  <cp:lastModifiedBy>Andrea Karsh</cp:lastModifiedBy>
  <cp:revision>489</cp:revision>
  <dcterms:created xsi:type="dcterms:W3CDTF">2007-12-06T14:35:44Z</dcterms:created>
  <dcterms:modified xsi:type="dcterms:W3CDTF">2014-02-07T17:17:06Z</dcterms:modified>
</cp:coreProperties>
</file>